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48" r:id="rId1"/>
    <p:sldMasterId id="2147483660" r:id="rId2"/>
  </p:sldMasterIdLst>
  <p:notesMasterIdLst>
    <p:notesMasterId r:id="rId30"/>
  </p:notesMasterIdLst>
  <p:sldIdLst>
    <p:sldId id="256" r:id="rId3"/>
    <p:sldId id="271" r:id="rId4"/>
    <p:sldId id="362" r:id="rId5"/>
    <p:sldId id="360" r:id="rId6"/>
    <p:sldId id="361" r:id="rId7"/>
    <p:sldId id="327" r:id="rId8"/>
    <p:sldId id="328" r:id="rId9"/>
    <p:sldId id="330" r:id="rId10"/>
    <p:sldId id="331" r:id="rId11"/>
    <p:sldId id="333" r:id="rId12"/>
    <p:sldId id="334" r:id="rId13"/>
    <p:sldId id="335" r:id="rId14"/>
    <p:sldId id="337" r:id="rId15"/>
    <p:sldId id="339" r:id="rId16"/>
    <p:sldId id="317" r:id="rId17"/>
    <p:sldId id="340" r:id="rId18"/>
    <p:sldId id="341" r:id="rId19"/>
    <p:sldId id="342" r:id="rId20"/>
    <p:sldId id="347" r:id="rId21"/>
    <p:sldId id="348" r:id="rId22"/>
    <p:sldId id="349" r:id="rId23"/>
    <p:sldId id="353" r:id="rId24"/>
    <p:sldId id="354" r:id="rId25"/>
    <p:sldId id="355" r:id="rId26"/>
    <p:sldId id="358" r:id="rId27"/>
    <p:sldId id="359" r:id="rId28"/>
    <p:sldId id="313" r:id="rId29"/>
  </p:sldIdLst>
  <p:sldSz cx="9144000" cy="6858000" type="screen4x3"/>
  <p:notesSz cx="6858000" cy="9144000"/>
  <p:defaultTextStyle>
    <a:defPPr>
      <a:defRPr lang="sk-SK"/>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redný štýl 2 - zvýrazneni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Stredný štýl 3 - zvýraznenie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8FB837D-C827-4EFA-A057-4D05807E0F7C}" styleName="Štýl s motívom 1 - zvýraznenie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Štýl s motívom 2 - zvýraznenie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8D230F3-CF80-4859-8CE7-A43EE81993B5}" styleName="Svetlý štýl 1 - zvýraznenie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Svetlý štýl 2 - zvýraznenie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Svetlý štýl 3 - zvýraznenie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Stredný štýl 1 - zvýrazneni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Stredný štýl 4 - zvýrazneni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AF606853-7671-496A-8E4F-DF71F8EC918B}" styleName="Tmavý štýl 1 - zvýraznenie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Tmavý štýl 2 - zvýraznenie 5/zvýraznenie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p:cViewPr varScale="1">
        <p:scale>
          <a:sx n="111" d="100"/>
          <a:sy n="111" d="100"/>
        </p:scale>
        <p:origin x="-1614" y="-78"/>
      </p:cViewPr>
      <p:guideLst>
        <p:guide orient="horz" pos="2160"/>
        <p:guide pos="2880"/>
      </p:guideLst>
    </p:cSldViewPr>
  </p:slideViewPr>
  <p:outlineViewPr>
    <p:cViewPr>
      <p:scale>
        <a:sx n="33" d="100"/>
        <a:sy n="33" d="100"/>
      </p:scale>
      <p:origin x="0" y="594"/>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k-SK"/>
          </a:p>
        </p:txBody>
      </p:sp>
      <p:sp>
        <p:nvSpPr>
          <p:cNvPr id="3" name="Zástupný symbol dátum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7956F4-E23E-4CA6-9206-7BF7C18813F2}" type="datetimeFigureOut">
              <a:rPr lang="sk-SK" smtClean="0"/>
              <a:pPr/>
              <a:t>1. 2. 2018</a:t>
            </a:fld>
            <a:endParaRPr lang="sk-SK"/>
          </a:p>
        </p:txBody>
      </p:sp>
      <p:sp>
        <p:nvSpPr>
          <p:cNvPr id="4" name="Zástupný symbol obrazu snímky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symbol poznámo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6" name="Zástupný symbol päty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k-SK"/>
          </a:p>
        </p:txBody>
      </p:sp>
      <p:sp>
        <p:nvSpPr>
          <p:cNvPr id="7" name="Zástupný symbol čísla snímky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2FE273-3BE1-4904-BBCB-1C468CCF355C}" type="slidenum">
              <a:rPr lang="sk-SK" smtClean="0"/>
              <a:pPr/>
              <a:t>‹#›</a:t>
            </a:fld>
            <a:endParaRPr lang="sk-SK"/>
          </a:p>
        </p:txBody>
      </p:sp>
    </p:spTree>
    <p:extLst>
      <p:ext uri="{BB962C8B-B14F-4D97-AF65-F5344CB8AC3E}">
        <p14:creationId xmlns:p14="http://schemas.microsoft.com/office/powerpoint/2010/main" val="2463211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sk-SK" smtClean="0"/>
              <a:t>Kliknite sem a upravte štýl predlohy nadpisov.</a:t>
            </a:r>
            <a:endParaRPr lang="sk-SK"/>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smtClean="0"/>
              <a:t>Kliknite sem a upravte štýl predlohy podnadpisov.</a:t>
            </a:r>
            <a:endParaRPr lang="sk-SK"/>
          </a:p>
        </p:txBody>
      </p:sp>
      <p:sp>
        <p:nvSpPr>
          <p:cNvPr id="4" name="Zástupný symbol dátumu 3"/>
          <p:cNvSpPr>
            <a:spLocks noGrp="1"/>
          </p:cNvSpPr>
          <p:nvPr>
            <p:ph type="dt" sz="half" idx="10"/>
          </p:nvPr>
        </p:nvSpPr>
        <p:spPr/>
        <p:txBody>
          <a:bodyPr/>
          <a:lstStyle>
            <a:lvl1pPr>
              <a:defRPr/>
            </a:lvl1pPr>
          </a:lstStyle>
          <a:p>
            <a:pPr>
              <a:defRPr/>
            </a:pPr>
            <a:fld id="{EBD99F14-69B4-41CF-B158-1197DE3721CE}" type="datetimeFigureOut">
              <a:rPr lang="sk-SK"/>
              <a:pPr>
                <a:defRPr/>
              </a:pPr>
              <a:t>1. 2. 2018</a:t>
            </a:fld>
            <a:endParaRPr lang="sk-SK"/>
          </a:p>
        </p:txBody>
      </p:sp>
      <p:sp>
        <p:nvSpPr>
          <p:cNvPr id="5" name="Zástupný symbol päty 4"/>
          <p:cNvSpPr>
            <a:spLocks noGrp="1"/>
          </p:cNvSpPr>
          <p:nvPr>
            <p:ph type="ftr" sz="quarter" idx="11"/>
          </p:nvPr>
        </p:nvSpPr>
        <p:spPr/>
        <p:txBody>
          <a:bodyPr/>
          <a:lstStyle>
            <a:lvl1pPr>
              <a:defRPr/>
            </a:lvl1pPr>
          </a:lstStyle>
          <a:p>
            <a:pPr>
              <a:defRPr/>
            </a:pPr>
            <a:endParaRPr lang="sk-SK"/>
          </a:p>
        </p:txBody>
      </p:sp>
      <p:sp>
        <p:nvSpPr>
          <p:cNvPr id="6" name="Zástupný symbol čísla snímky 5"/>
          <p:cNvSpPr>
            <a:spLocks noGrp="1"/>
          </p:cNvSpPr>
          <p:nvPr>
            <p:ph type="sldNum" sz="quarter" idx="12"/>
          </p:nvPr>
        </p:nvSpPr>
        <p:spPr/>
        <p:txBody>
          <a:bodyPr/>
          <a:lstStyle>
            <a:lvl1pPr>
              <a:defRPr/>
            </a:lvl1pPr>
          </a:lstStyle>
          <a:p>
            <a:pPr>
              <a:defRPr/>
            </a:pPr>
            <a:fld id="{E2533CEC-27CB-4240-910A-3FA572F372C8}" type="slidenum">
              <a:rPr lang="sk-SK"/>
              <a:pPr>
                <a:defRPr/>
              </a:pPr>
              <a:t>‹#›</a:t>
            </a:fld>
            <a:endParaRPr lang="sk-S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lvl1pPr>
              <a:defRPr/>
            </a:lvl1pPr>
          </a:lstStyle>
          <a:p>
            <a:pPr>
              <a:defRPr/>
            </a:pPr>
            <a:fld id="{CDAFB694-C190-476D-A1AE-E04CF2C65972}" type="datetimeFigureOut">
              <a:rPr lang="sk-SK"/>
              <a:pPr>
                <a:defRPr/>
              </a:pPr>
              <a:t>1. 2. 2018</a:t>
            </a:fld>
            <a:endParaRPr lang="sk-SK"/>
          </a:p>
        </p:txBody>
      </p:sp>
      <p:sp>
        <p:nvSpPr>
          <p:cNvPr id="5" name="Zástupný symbol päty 4"/>
          <p:cNvSpPr>
            <a:spLocks noGrp="1"/>
          </p:cNvSpPr>
          <p:nvPr>
            <p:ph type="ftr" sz="quarter" idx="11"/>
          </p:nvPr>
        </p:nvSpPr>
        <p:spPr/>
        <p:txBody>
          <a:bodyPr/>
          <a:lstStyle>
            <a:lvl1pPr>
              <a:defRPr/>
            </a:lvl1pPr>
          </a:lstStyle>
          <a:p>
            <a:pPr>
              <a:defRPr/>
            </a:pPr>
            <a:endParaRPr lang="sk-SK"/>
          </a:p>
        </p:txBody>
      </p:sp>
      <p:sp>
        <p:nvSpPr>
          <p:cNvPr id="6" name="Zástupný symbol čísla snímky 5"/>
          <p:cNvSpPr>
            <a:spLocks noGrp="1"/>
          </p:cNvSpPr>
          <p:nvPr>
            <p:ph type="sldNum" sz="quarter" idx="12"/>
          </p:nvPr>
        </p:nvSpPr>
        <p:spPr/>
        <p:txBody>
          <a:bodyPr/>
          <a:lstStyle>
            <a:lvl1pPr>
              <a:defRPr/>
            </a:lvl1pPr>
          </a:lstStyle>
          <a:p>
            <a:pPr>
              <a:defRPr/>
            </a:pPr>
            <a:fld id="{D01CD674-C38A-4501-A935-D36C32927CA9}" type="slidenum">
              <a:rPr lang="sk-SK"/>
              <a:pPr>
                <a:defRPr/>
              </a:pPr>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629400" y="274638"/>
            <a:ext cx="2057400" cy="5851525"/>
          </a:xfrm>
        </p:spPr>
        <p:txBody>
          <a:bodyPr vert="eaVert"/>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a:xfrm>
            <a:off x="457200" y="274638"/>
            <a:ext cx="6019800" cy="5851525"/>
          </a:xfrm>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lvl1pPr>
              <a:defRPr/>
            </a:lvl1pPr>
          </a:lstStyle>
          <a:p>
            <a:pPr>
              <a:defRPr/>
            </a:pPr>
            <a:fld id="{C3CF6AE0-AA1B-4FE8-B5BA-D25BBDF4C958}" type="datetimeFigureOut">
              <a:rPr lang="sk-SK"/>
              <a:pPr>
                <a:defRPr/>
              </a:pPr>
              <a:t>1. 2. 2018</a:t>
            </a:fld>
            <a:endParaRPr lang="sk-SK"/>
          </a:p>
        </p:txBody>
      </p:sp>
      <p:sp>
        <p:nvSpPr>
          <p:cNvPr id="5" name="Zástupný symbol päty 4"/>
          <p:cNvSpPr>
            <a:spLocks noGrp="1"/>
          </p:cNvSpPr>
          <p:nvPr>
            <p:ph type="ftr" sz="quarter" idx="11"/>
          </p:nvPr>
        </p:nvSpPr>
        <p:spPr/>
        <p:txBody>
          <a:bodyPr/>
          <a:lstStyle>
            <a:lvl1pPr>
              <a:defRPr/>
            </a:lvl1pPr>
          </a:lstStyle>
          <a:p>
            <a:pPr>
              <a:defRPr/>
            </a:pPr>
            <a:endParaRPr lang="sk-SK"/>
          </a:p>
        </p:txBody>
      </p:sp>
      <p:sp>
        <p:nvSpPr>
          <p:cNvPr id="6" name="Zástupný symbol čísla snímky 5"/>
          <p:cNvSpPr>
            <a:spLocks noGrp="1"/>
          </p:cNvSpPr>
          <p:nvPr>
            <p:ph type="sldNum" sz="quarter" idx="12"/>
          </p:nvPr>
        </p:nvSpPr>
        <p:spPr/>
        <p:txBody>
          <a:bodyPr/>
          <a:lstStyle>
            <a:lvl1pPr>
              <a:defRPr/>
            </a:lvl1pPr>
          </a:lstStyle>
          <a:p>
            <a:pPr>
              <a:defRPr/>
            </a:pPr>
            <a:fld id="{A4F455EC-A514-44C7-8952-DC130D1D97E7}" type="slidenum">
              <a:rPr lang="sk-SK"/>
              <a:pPr>
                <a:defRPr/>
              </a:pPr>
              <a:t>‹#›</a:t>
            </a:fld>
            <a:endParaRPr lang="sk-SK"/>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sk-SK" smtClean="0"/>
              <a:t>Kliknite sem a upravte štýl predlohy nadpisov.</a:t>
            </a:r>
            <a:endParaRPr lang="sk-SK"/>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smtClean="0"/>
              <a:t>Kliknite sem a upravte štýl predlohy podnadpisov.</a:t>
            </a:r>
            <a:endParaRPr lang="sk-SK"/>
          </a:p>
        </p:txBody>
      </p:sp>
      <p:sp>
        <p:nvSpPr>
          <p:cNvPr id="4" name="Zástupný symbol dátumu 3"/>
          <p:cNvSpPr>
            <a:spLocks noGrp="1"/>
          </p:cNvSpPr>
          <p:nvPr>
            <p:ph type="dt" sz="half" idx="10"/>
          </p:nvPr>
        </p:nvSpPr>
        <p:spPr/>
        <p:txBody>
          <a:bodyPr/>
          <a:lstStyle>
            <a:lvl1pPr>
              <a:defRPr/>
            </a:lvl1pPr>
          </a:lstStyle>
          <a:p>
            <a:pPr>
              <a:defRPr/>
            </a:pPr>
            <a:fld id="{EBD99F14-69B4-41CF-B158-1197DE3721CE}" type="datetimeFigureOut">
              <a:rPr lang="sk-SK">
                <a:solidFill>
                  <a:prstClr val="black">
                    <a:tint val="75000"/>
                  </a:prstClr>
                </a:solidFill>
              </a:rPr>
              <a:pPr>
                <a:defRPr/>
              </a:pPr>
              <a:t>1. 2. 2018</a:t>
            </a:fld>
            <a:endParaRPr lang="sk-SK">
              <a:solidFill>
                <a:prstClr val="black">
                  <a:tint val="75000"/>
                </a:prstClr>
              </a:solidFill>
            </a:endParaRPr>
          </a:p>
        </p:txBody>
      </p:sp>
      <p:sp>
        <p:nvSpPr>
          <p:cNvPr id="5" name="Zástupný symbol päty 4"/>
          <p:cNvSpPr>
            <a:spLocks noGrp="1"/>
          </p:cNvSpPr>
          <p:nvPr>
            <p:ph type="ftr" sz="quarter" idx="11"/>
          </p:nvPr>
        </p:nvSpPr>
        <p:spPr/>
        <p:txBody>
          <a:bodyPr/>
          <a:lstStyle>
            <a:lvl1pPr>
              <a:defRPr/>
            </a:lvl1pPr>
          </a:lstStyle>
          <a:p>
            <a:pPr>
              <a:defRPr/>
            </a:pPr>
            <a:endParaRPr lang="sk-SK">
              <a:solidFill>
                <a:prstClr val="black">
                  <a:tint val="75000"/>
                </a:prstClr>
              </a:solidFill>
            </a:endParaRPr>
          </a:p>
        </p:txBody>
      </p:sp>
      <p:sp>
        <p:nvSpPr>
          <p:cNvPr id="6" name="Zástupný symbol čísla snímky 5"/>
          <p:cNvSpPr>
            <a:spLocks noGrp="1"/>
          </p:cNvSpPr>
          <p:nvPr>
            <p:ph type="sldNum" sz="quarter" idx="12"/>
          </p:nvPr>
        </p:nvSpPr>
        <p:spPr/>
        <p:txBody>
          <a:bodyPr/>
          <a:lstStyle>
            <a:lvl1pPr>
              <a:defRPr/>
            </a:lvl1pPr>
          </a:lstStyle>
          <a:p>
            <a:pPr>
              <a:defRPr/>
            </a:pPr>
            <a:fld id="{E2533CEC-27CB-4240-910A-3FA572F372C8}" type="slidenum">
              <a:rPr lang="sk-SK">
                <a:solidFill>
                  <a:prstClr val="black">
                    <a:tint val="75000"/>
                  </a:prstClr>
                </a:solidFill>
              </a:rPr>
              <a:pPr>
                <a:defRPr/>
              </a:pPr>
              <a:t>‹#›</a:t>
            </a:fld>
            <a:endParaRPr lang="sk-SK">
              <a:solidFill>
                <a:prstClr val="black">
                  <a:tint val="75000"/>
                </a:prstClr>
              </a:solidFill>
            </a:endParaRPr>
          </a:p>
        </p:txBody>
      </p:sp>
    </p:spTree>
    <p:extLst>
      <p:ext uri="{BB962C8B-B14F-4D97-AF65-F5344CB8AC3E}">
        <p14:creationId xmlns:p14="http://schemas.microsoft.com/office/powerpoint/2010/main" val="26949427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idx="1"/>
          </p:nvPr>
        </p:nvSpPr>
        <p:spPr/>
        <p:txBody>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lvl1pPr>
              <a:defRPr/>
            </a:lvl1pPr>
          </a:lstStyle>
          <a:p>
            <a:pPr>
              <a:defRPr/>
            </a:pPr>
            <a:fld id="{109AF2A6-75B0-44D7-B4B9-0CE7CA387C8D}" type="datetimeFigureOut">
              <a:rPr lang="sk-SK">
                <a:solidFill>
                  <a:prstClr val="black">
                    <a:tint val="75000"/>
                  </a:prstClr>
                </a:solidFill>
              </a:rPr>
              <a:pPr>
                <a:defRPr/>
              </a:pPr>
              <a:t>1. 2. 2018</a:t>
            </a:fld>
            <a:endParaRPr lang="sk-SK">
              <a:solidFill>
                <a:prstClr val="black">
                  <a:tint val="75000"/>
                </a:prstClr>
              </a:solidFill>
            </a:endParaRPr>
          </a:p>
        </p:txBody>
      </p:sp>
      <p:sp>
        <p:nvSpPr>
          <p:cNvPr id="5" name="Zástupný symbol päty 4"/>
          <p:cNvSpPr>
            <a:spLocks noGrp="1"/>
          </p:cNvSpPr>
          <p:nvPr>
            <p:ph type="ftr" sz="quarter" idx="11"/>
          </p:nvPr>
        </p:nvSpPr>
        <p:spPr/>
        <p:txBody>
          <a:bodyPr/>
          <a:lstStyle>
            <a:lvl1pPr>
              <a:defRPr/>
            </a:lvl1pPr>
          </a:lstStyle>
          <a:p>
            <a:pPr>
              <a:defRPr/>
            </a:pPr>
            <a:endParaRPr lang="sk-SK">
              <a:solidFill>
                <a:prstClr val="black">
                  <a:tint val="75000"/>
                </a:prstClr>
              </a:solidFill>
            </a:endParaRPr>
          </a:p>
        </p:txBody>
      </p:sp>
      <p:sp>
        <p:nvSpPr>
          <p:cNvPr id="6" name="Zástupný symbol čísla snímky 5"/>
          <p:cNvSpPr>
            <a:spLocks noGrp="1"/>
          </p:cNvSpPr>
          <p:nvPr>
            <p:ph type="sldNum" sz="quarter" idx="12"/>
          </p:nvPr>
        </p:nvSpPr>
        <p:spPr/>
        <p:txBody>
          <a:bodyPr/>
          <a:lstStyle>
            <a:lvl1pPr>
              <a:defRPr/>
            </a:lvl1pPr>
          </a:lstStyle>
          <a:p>
            <a:pPr>
              <a:defRPr/>
            </a:pPr>
            <a:fld id="{38706FC8-E320-443E-8355-7A853A8BAC06}" type="slidenum">
              <a:rPr lang="sk-SK">
                <a:solidFill>
                  <a:prstClr val="black">
                    <a:tint val="75000"/>
                  </a:prstClr>
                </a:solidFill>
              </a:rPr>
              <a:pPr>
                <a:defRPr/>
              </a:pPr>
              <a:t>‹#›</a:t>
            </a:fld>
            <a:endParaRPr lang="sk-SK">
              <a:solidFill>
                <a:prstClr val="black">
                  <a:tint val="75000"/>
                </a:prstClr>
              </a:solidFill>
            </a:endParaRPr>
          </a:p>
        </p:txBody>
      </p:sp>
    </p:spTree>
    <p:extLst>
      <p:ext uri="{BB962C8B-B14F-4D97-AF65-F5344CB8AC3E}">
        <p14:creationId xmlns:p14="http://schemas.microsoft.com/office/powerpoint/2010/main" val="23950304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Kliknite sem a upravte štýly predlohy textu.</a:t>
            </a:r>
          </a:p>
        </p:txBody>
      </p:sp>
      <p:sp>
        <p:nvSpPr>
          <p:cNvPr id="4" name="Zástupný symbol dátumu 3"/>
          <p:cNvSpPr>
            <a:spLocks noGrp="1"/>
          </p:cNvSpPr>
          <p:nvPr>
            <p:ph type="dt" sz="half" idx="10"/>
          </p:nvPr>
        </p:nvSpPr>
        <p:spPr/>
        <p:txBody>
          <a:bodyPr/>
          <a:lstStyle>
            <a:lvl1pPr>
              <a:defRPr/>
            </a:lvl1pPr>
          </a:lstStyle>
          <a:p>
            <a:pPr>
              <a:defRPr/>
            </a:pPr>
            <a:fld id="{B6E1D1CD-5E22-40E5-8788-4C700676CC46}" type="datetimeFigureOut">
              <a:rPr lang="sk-SK">
                <a:solidFill>
                  <a:prstClr val="black">
                    <a:tint val="75000"/>
                  </a:prstClr>
                </a:solidFill>
              </a:rPr>
              <a:pPr>
                <a:defRPr/>
              </a:pPr>
              <a:t>1. 2. 2018</a:t>
            </a:fld>
            <a:endParaRPr lang="sk-SK">
              <a:solidFill>
                <a:prstClr val="black">
                  <a:tint val="75000"/>
                </a:prstClr>
              </a:solidFill>
            </a:endParaRPr>
          </a:p>
        </p:txBody>
      </p:sp>
      <p:sp>
        <p:nvSpPr>
          <p:cNvPr id="5" name="Zástupný symbol päty 4"/>
          <p:cNvSpPr>
            <a:spLocks noGrp="1"/>
          </p:cNvSpPr>
          <p:nvPr>
            <p:ph type="ftr" sz="quarter" idx="11"/>
          </p:nvPr>
        </p:nvSpPr>
        <p:spPr/>
        <p:txBody>
          <a:bodyPr/>
          <a:lstStyle>
            <a:lvl1pPr>
              <a:defRPr/>
            </a:lvl1pPr>
          </a:lstStyle>
          <a:p>
            <a:pPr>
              <a:defRPr/>
            </a:pPr>
            <a:endParaRPr lang="sk-SK">
              <a:solidFill>
                <a:prstClr val="black">
                  <a:tint val="75000"/>
                </a:prstClr>
              </a:solidFill>
            </a:endParaRPr>
          </a:p>
        </p:txBody>
      </p:sp>
      <p:sp>
        <p:nvSpPr>
          <p:cNvPr id="6" name="Zástupný symbol čísla snímky 5"/>
          <p:cNvSpPr>
            <a:spLocks noGrp="1"/>
          </p:cNvSpPr>
          <p:nvPr>
            <p:ph type="sldNum" sz="quarter" idx="12"/>
          </p:nvPr>
        </p:nvSpPr>
        <p:spPr/>
        <p:txBody>
          <a:bodyPr/>
          <a:lstStyle>
            <a:lvl1pPr>
              <a:defRPr/>
            </a:lvl1pPr>
          </a:lstStyle>
          <a:p>
            <a:pPr>
              <a:defRPr/>
            </a:pPr>
            <a:fld id="{83D439C9-6033-4F13-B187-242549BF2C4C}" type="slidenum">
              <a:rPr lang="sk-SK">
                <a:solidFill>
                  <a:prstClr val="black">
                    <a:tint val="75000"/>
                  </a:prstClr>
                </a:solidFill>
              </a:rPr>
              <a:pPr>
                <a:defRPr/>
              </a:pPr>
              <a:t>‹#›</a:t>
            </a:fld>
            <a:endParaRPr lang="sk-SK">
              <a:solidFill>
                <a:prstClr val="black">
                  <a:tint val="75000"/>
                </a:prstClr>
              </a:solidFill>
            </a:endParaRPr>
          </a:p>
        </p:txBody>
      </p:sp>
    </p:spTree>
    <p:extLst>
      <p:ext uri="{BB962C8B-B14F-4D97-AF65-F5344CB8AC3E}">
        <p14:creationId xmlns:p14="http://schemas.microsoft.com/office/powerpoint/2010/main" val="35400848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obsah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dátumu 3"/>
          <p:cNvSpPr>
            <a:spLocks noGrp="1"/>
          </p:cNvSpPr>
          <p:nvPr>
            <p:ph type="dt" sz="half" idx="10"/>
          </p:nvPr>
        </p:nvSpPr>
        <p:spPr/>
        <p:txBody>
          <a:bodyPr/>
          <a:lstStyle>
            <a:lvl1pPr>
              <a:defRPr/>
            </a:lvl1pPr>
          </a:lstStyle>
          <a:p>
            <a:pPr>
              <a:defRPr/>
            </a:pPr>
            <a:fld id="{EA2D165C-9B42-4589-A6FB-2A7F62E37C97}" type="datetimeFigureOut">
              <a:rPr lang="sk-SK">
                <a:solidFill>
                  <a:prstClr val="black">
                    <a:tint val="75000"/>
                  </a:prstClr>
                </a:solidFill>
              </a:rPr>
              <a:pPr>
                <a:defRPr/>
              </a:pPr>
              <a:t>1. 2. 2018</a:t>
            </a:fld>
            <a:endParaRPr lang="sk-SK">
              <a:solidFill>
                <a:prstClr val="black">
                  <a:tint val="75000"/>
                </a:prstClr>
              </a:solidFill>
            </a:endParaRPr>
          </a:p>
        </p:txBody>
      </p:sp>
      <p:sp>
        <p:nvSpPr>
          <p:cNvPr id="6" name="Zástupný symbol päty 4"/>
          <p:cNvSpPr>
            <a:spLocks noGrp="1"/>
          </p:cNvSpPr>
          <p:nvPr>
            <p:ph type="ftr" sz="quarter" idx="11"/>
          </p:nvPr>
        </p:nvSpPr>
        <p:spPr/>
        <p:txBody>
          <a:bodyPr/>
          <a:lstStyle>
            <a:lvl1pPr>
              <a:defRPr/>
            </a:lvl1pPr>
          </a:lstStyle>
          <a:p>
            <a:pPr>
              <a:defRPr/>
            </a:pPr>
            <a:endParaRPr lang="sk-SK">
              <a:solidFill>
                <a:prstClr val="black">
                  <a:tint val="75000"/>
                </a:prstClr>
              </a:solidFill>
            </a:endParaRPr>
          </a:p>
        </p:txBody>
      </p:sp>
      <p:sp>
        <p:nvSpPr>
          <p:cNvPr id="7" name="Zástupný symbol čísla snímky 5"/>
          <p:cNvSpPr>
            <a:spLocks noGrp="1"/>
          </p:cNvSpPr>
          <p:nvPr>
            <p:ph type="sldNum" sz="quarter" idx="12"/>
          </p:nvPr>
        </p:nvSpPr>
        <p:spPr/>
        <p:txBody>
          <a:bodyPr/>
          <a:lstStyle>
            <a:lvl1pPr>
              <a:defRPr/>
            </a:lvl1pPr>
          </a:lstStyle>
          <a:p>
            <a:pPr>
              <a:defRPr/>
            </a:pPr>
            <a:fld id="{C2F9F26E-3485-408E-B00C-498EDA0B5FD6}" type="slidenum">
              <a:rPr lang="sk-SK">
                <a:solidFill>
                  <a:prstClr val="black">
                    <a:tint val="75000"/>
                  </a:prstClr>
                </a:solidFill>
              </a:rPr>
              <a:pPr>
                <a:defRPr/>
              </a:pPr>
              <a:t>‹#›</a:t>
            </a:fld>
            <a:endParaRPr lang="sk-SK">
              <a:solidFill>
                <a:prstClr val="black">
                  <a:tint val="75000"/>
                </a:prstClr>
              </a:solidFill>
            </a:endParaRPr>
          </a:p>
        </p:txBody>
      </p:sp>
    </p:spTree>
    <p:extLst>
      <p:ext uri="{BB962C8B-B14F-4D97-AF65-F5344CB8AC3E}">
        <p14:creationId xmlns:p14="http://schemas.microsoft.com/office/powerpoint/2010/main" val="30075794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4" name="Zástupný symbol obsah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tex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6" name="Zástupný symbol obsah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7" name="Zástupný symbol dátumu 3"/>
          <p:cNvSpPr>
            <a:spLocks noGrp="1"/>
          </p:cNvSpPr>
          <p:nvPr>
            <p:ph type="dt" sz="half" idx="10"/>
          </p:nvPr>
        </p:nvSpPr>
        <p:spPr/>
        <p:txBody>
          <a:bodyPr/>
          <a:lstStyle>
            <a:lvl1pPr>
              <a:defRPr/>
            </a:lvl1pPr>
          </a:lstStyle>
          <a:p>
            <a:pPr>
              <a:defRPr/>
            </a:pPr>
            <a:fld id="{AC5823F2-B48D-46F5-A11C-23644519D623}" type="datetimeFigureOut">
              <a:rPr lang="sk-SK">
                <a:solidFill>
                  <a:prstClr val="black">
                    <a:tint val="75000"/>
                  </a:prstClr>
                </a:solidFill>
              </a:rPr>
              <a:pPr>
                <a:defRPr/>
              </a:pPr>
              <a:t>1. 2. 2018</a:t>
            </a:fld>
            <a:endParaRPr lang="sk-SK">
              <a:solidFill>
                <a:prstClr val="black">
                  <a:tint val="75000"/>
                </a:prstClr>
              </a:solidFill>
            </a:endParaRPr>
          </a:p>
        </p:txBody>
      </p:sp>
      <p:sp>
        <p:nvSpPr>
          <p:cNvPr id="8" name="Zástupný symbol päty 4"/>
          <p:cNvSpPr>
            <a:spLocks noGrp="1"/>
          </p:cNvSpPr>
          <p:nvPr>
            <p:ph type="ftr" sz="quarter" idx="11"/>
          </p:nvPr>
        </p:nvSpPr>
        <p:spPr/>
        <p:txBody>
          <a:bodyPr/>
          <a:lstStyle>
            <a:lvl1pPr>
              <a:defRPr/>
            </a:lvl1pPr>
          </a:lstStyle>
          <a:p>
            <a:pPr>
              <a:defRPr/>
            </a:pPr>
            <a:endParaRPr lang="sk-SK">
              <a:solidFill>
                <a:prstClr val="black">
                  <a:tint val="75000"/>
                </a:prstClr>
              </a:solidFill>
            </a:endParaRPr>
          </a:p>
        </p:txBody>
      </p:sp>
      <p:sp>
        <p:nvSpPr>
          <p:cNvPr id="9" name="Zástupný symbol čísla snímky 5"/>
          <p:cNvSpPr>
            <a:spLocks noGrp="1"/>
          </p:cNvSpPr>
          <p:nvPr>
            <p:ph type="sldNum" sz="quarter" idx="12"/>
          </p:nvPr>
        </p:nvSpPr>
        <p:spPr/>
        <p:txBody>
          <a:bodyPr/>
          <a:lstStyle>
            <a:lvl1pPr>
              <a:defRPr/>
            </a:lvl1pPr>
          </a:lstStyle>
          <a:p>
            <a:pPr>
              <a:defRPr/>
            </a:pPr>
            <a:fld id="{491695DD-CE5D-4F08-9852-6B5EDA4EF2F8}" type="slidenum">
              <a:rPr lang="sk-SK">
                <a:solidFill>
                  <a:prstClr val="black">
                    <a:tint val="75000"/>
                  </a:prstClr>
                </a:solidFill>
              </a:rPr>
              <a:pPr>
                <a:defRPr/>
              </a:pPr>
              <a:t>‹#›</a:t>
            </a:fld>
            <a:endParaRPr lang="sk-SK">
              <a:solidFill>
                <a:prstClr val="black">
                  <a:tint val="75000"/>
                </a:prstClr>
              </a:solidFill>
            </a:endParaRPr>
          </a:p>
        </p:txBody>
      </p:sp>
    </p:spTree>
    <p:extLst>
      <p:ext uri="{BB962C8B-B14F-4D97-AF65-F5344CB8AC3E}">
        <p14:creationId xmlns:p14="http://schemas.microsoft.com/office/powerpoint/2010/main" val="10436894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dátumu 3"/>
          <p:cNvSpPr>
            <a:spLocks noGrp="1"/>
          </p:cNvSpPr>
          <p:nvPr>
            <p:ph type="dt" sz="half" idx="10"/>
          </p:nvPr>
        </p:nvSpPr>
        <p:spPr/>
        <p:txBody>
          <a:bodyPr/>
          <a:lstStyle>
            <a:lvl1pPr>
              <a:defRPr/>
            </a:lvl1pPr>
          </a:lstStyle>
          <a:p>
            <a:pPr>
              <a:defRPr/>
            </a:pPr>
            <a:fld id="{AE353DEE-A4D6-468A-9B78-9876753510B9}" type="datetimeFigureOut">
              <a:rPr lang="sk-SK">
                <a:solidFill>
                  <a:prstClr val="black">
                    <a:tint val="75000"/>
                  </a:prstClr>
                </a:solidFill>
              </a:rPr>
              <a:pPr>
                <a:defRPr/>
              </a:pPr>
              <a:t>1. 2. 2018</a:t>
            </a:fld>
            <a:endParaRPr lang="sk-SK">
              <a:solidFill>
                <a:prstClr val="black">
                  <a:tint val="75000"/>
                </a:prstClr>
              </a:solidFill>
            </a:endParaRPr>
          </a:p>
        </p:txBody>
      </p:sp>
      <p:sp>
        <p:nvSpPr>
          <p:cNvPr id="4" name="Zástupný symbol päty 4"/>
          <p:cNvSpPr>
            <a:spLocks noGrp="1"/>
          </p:cNvSpPr>
          <p:nvPr>
            <p:ph type="ftr" sz="quarter" idx="11"/>
          </p:nvPr>
        </p:nvSpPr>
        <p:spPr/>
        <p:txBody>
          <a:bodyPr/>
          <a:lstStyle>
            <a:lvl1pPr>
              <a:defRPr/>
            </a:lvl1pPr>
          </a:lstStyle>
          <a:p>
            <a:pPr>
              <a:defRPr/>
            </a:pPr>
            <a:endParaRPr lang="sk-SK">
              <a:solidFill>
                <a:prstClr val="black">
                  <a:tint val="75000"/>
                </a:prstClr>
              </a:solidFill>
            </a:endParaRPr>
          </a:p>
        </p:txBody>
      </p:sp>
      <p:sp>
        <p:nvSpPr>
          <p:cNvPr id="5" name="Zástupný symbol čísla snímky 5"/>
          <p:cNvSpPr>
            <a:spLocks noGrp="1"/>
          </p:cNvSpPr>
          <p:nvPr>
            <p:ph type="sldNum" sz="quarter" idx="12"/>
          </p:nvPr>
        </p:nvSpPr>
        <p:spPr/>
        <p:txBody>
          <a:bodyPr/>
          <a:lstStyle>
            <a:lvl1pPr>
              <a:defRPr/>
            </a:lvl1pPr>
          </a:lstStyle>
          <a:p>
            <a:pPr>
              <a:defRPr/>
            </a:pPr>
            <a:fld id="{6EC21214-E217-4421-B08B-02841F7F0A33}" type="slidenum">
              <a:rPr lang="sk-SK">
                <a:solidFill>
                  <a:prstClr val="black">
                    <a:tint val="75000"/>
                  </a:prstClr>
                </a:solidFill>
              </a:rPr>
              <a:pPr>
                <a:defRPr/>
              </a:pPr>
              <a:t>‹#›</a:t>
            </a:fld>
            <a:endParaRPr lang="sk-SK">
              <a:solidFill>
                <a:prstClr val="black">
                  <a:tint val="75000"/>
                </a:prstClr>
              </a:solidFill>
            </a:endParaRPr>
          </a:p>
        </p:txBody>
      </p:sp>
    </p:spTree>
    <p:extLst>
      <p:ext uri="{BB962C8B-B14F-4D97-AF65-F5344CB8AC3E}">
        <p14:creationId xmlns:p14="http://schemas.microsoft.com/office/powerpoint/2010/main" val="40547398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3"/>
          <p:cNvSpPr>
            <a:spLocks noGrp="1"/>
          </p:cNvSpPr>
          <p:nvPr>
            <p:ph type="dt" sz="half" idx="10"/>
          </p:nvPr>
        </p:nvSpPr>
        <p:spPr/>
        <p:txBody>
          <a:bodyPr/>
          <a:lstStyle>
            <a:lvl1pPr>
              <a:defRPr/>
            </a:lvl1pPr>
          </a:lstStyle>
          <a:p>
            <a:pPr>
              <a:defRPr/>
            </a:pPr>
            <a:fld id="{E56A2949-4F9C-4CC1-9423-73EB92FA01C4}" type="datetimeFigureOut">
              <a:rPr lang="sk-SK">
                <a:solidFill>
                  <a:prstClr val="black">
                    <a:tint val="75000"/>
                  </a:prstClr>
                </a:solidFill>
              </a:rPr>
              <a:pPr>
                <a:defRPr/>
              </a:pPr>
              <a:t>1. 2. 2018</a:t>
            </a:fld>
            <a:endParaRPr lang="sk-SK">
              <a:solidFill>
                <a:prstClr val="black">
                  <a:tint val="75000"/>
                </a:prstClr>
              </a:solidFill>
            </a:endParaRPr>
          </a:p>
        </p:txBody>
      </p:sp>
      <p:sp>
        <p:nvSpPr>
          <p:cNvPr id="3" name="Zástupný symbol päty 4"/>
          <p:cNvSpPr>
            <a:spLocks noGrp="1"/>
          </p:cNvSpPr>
          <p:nvPr>
            <p:ph type="ftr" sz="quarter" idx="11"/>
          </p:nvPr>
        </p:nvSpPr>
        <p:spPr/>
        <p:txBody>
          <a:bodyPr/>
          <a:lstStyle>
            <a:lvl1pPr>
              <a:defRPr/>
            </a:lvl1pPr>
          </a:lstStyle>
          <a:p>
            <a:pPr>
              <a:defRPr/>
            </a:pPr>
            <a:endParaRPr lang="sk-SK">
              <a:solidFill>
                <a:prstClr val="black">
                  <a:tint val="75000"/>
                </a:prstClr>
              </a:solidFill>
            </a:endParaRPr>
          </a:p>
        </p:txBody>
      </p:sp>
      <p:sp>
        <p:nvSpPr>
          <p:cNvPr id="4" name="Zástupný symbol čísla snímky 5"/>
          <p:cNvSpPr>
            <a:spLocks noGrp="1"/>
          </p:cNvSpPr>
          <p:nvPr>
            <p:ph type="sldNum" sz="quarter" idx="12"/>
          </p:nvPr>
        </p:nvSpPr>
        <p:spPr/>
        <p:txBody>
          <a:bodyPr/>
          <a:lstStyle>
            <a:lvl1pPr>
              <a:defRPr/>
            </a:lvl1pPr>
          </a:lstStyle>
          <a:p>
            <a:pPr>
              <a:defRPr/>
            </a:pPr>
            <a:fld id="{C83DA5C0-3C22-4F13-9313-4F0EB2C1252C}" type="slidenum">
              <a:rPr lang="sk-SK">
                <a:solidFill>
                  <a:prstClr val="black">
                    <a:tint val="75000"/>
                  </a:prstClr>
                </a:solidFill>
              </a:rPr>
              <a:pPr>
                <a:defRPr/>
              </a:pPr>
              <a:t>‹#›</a:t>
            </a:fld>
            <a:endParaRPr lang="sk-SK">
              <a:solidFill>
                <a:prstClr val="black">
                  <a:tint val="75000"/>
                </a:prstClr>
              </a:solidFill>
            </a:endParaRPr>
          </a:p>
        </p:txBody>
      </p:sp>
    </p:spTree>
    <p:extLst>
      <p:ext uri="{BB962C8B-B14F-4D97-AF65-F5344CB8AC3E}">
        <p14:creationId xmlns:p14="http://schemas.microsoft.com/office/powerpoint/2010/main" val="12767174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sk-SK" smtClean="0"/>
              <a:t>Kliknite sem a upravte štýl predlohy nadpisov.</a:t>
            </a:r>
            <a:endParaRPr lang="sk-SK"/>
          </a:p>
        </p:txBody>
      </p:sp>
      <p:sp>
        <p:nvSpPr>
          <p:cNvPr id="3" name="Zástupný symbol obsah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tex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3"/>
          <p:cNvSpPr>
            <a:spLocks noGrp="1"/>
          </p:cNvSpPr>
          <p:nvPr>
            <p:ph type="dt" sz="half" idx="10"/>
          </p:nvPr>
        </p:nvSpPr>
        <p:spPr/>
        <p:txBody>
          <a:bodyPr/>
          <a:lstStyle>
            <a:lvl1pPr>
              <a:defRPr/>
            </a:lvl1pPr>
          </a:lstStyle>
          <a:p>
            <a:pPr>
              <a:defRPr/>
            </a:pPr>
            <a:fld id="{D6A5ED0F-6D7C-44BE-BEC9-C1CFEABBE45E}" type="datetimeFigureOut">
              <a:rPr lang="sk-SK">
                <a:solidFill>
                  <a:prstClr val="black">
                    <a:tint val="75000"/>
                  </a:prstClr>
                </a:solidFill>
              </a:rPr>
              <a:pPr>
                <a:defRPr/>
              </a:pPr>
              <a:t>1. 2. 2018</a:t>
            </a:fld>
            <a:endParaRPr lang="sk-SK">
              <a:solidFill>
                <a:prstClr val="black">
                  <a:tint val="75000"/>
                </a:prstClr>
              </a:solidFill>
            </a:endParaRPr>
          </a:p>
        </p:txBody>
      </p:sp>
      <p:sp>
        <p:nvSpPr>
          <p:cNvPr id="6" name="Zástupný symbol päty 4"/>
          <p:cNvSpPr>
            <a:spLocks noGrp="1"/>
          </p:cNvSpPr>
          <p:nvPr>
            <p:ph type="ftr" sz="quarter" idx="11"/>
          </p:nvPr>
        </p:nvSpPr>
        <p:spPr/>
        <p:txBody>
          <a:bodyPr/>
          <a:lstStyle>
            <a:lvl1pPr>
              <a:defRPr/>
            </a:lvl1pPr>
          </a:lstStyle>
          <a:p>
            <a:pPr>
              <a:defRPr/>
            </a:pPr>
            <a:endParaRPr lang="sk-SK">
              <a:solidFill>
                <a:prstClr val="black">
                  <a:tint val="75000"/>
                </a:prstClr>
              </a:solidFill>
            </a:endParaRPr>
          </a:p>
        </p:txBody>
      </p:sp>
      <p:sp>
        <p:nvSpPr>
          <p:cNvPr id="7" name="Zástupný symbol čísla snímky 5"/>
          <p:cNvSpPr>
            <a:spLocks noGrp="1"/>
          </p:cNvSpPr>
          <p:nvPr>
            <p:ph type="sldNum" sz="quarter" idx="12"/>
          </p:nvPr>
        </p:nvSpPr>
        <p:spPr/>
        <p:txBody>
          <a:bodyPr/>
          <a:lstStyle>
            <a:lvl1pPr>
              <a:defRPr/>
            </a:lvl1pPr>
          </a:lstStyle>
          <a:p>
            <a:pPr>
              <a:defRPr/>
            </a:pPr>
            <a:fld id="{EB6FA543-1DE1-41BE-BD96-FDCF96E289C6}" type="slidenum">
              <a:rPr lang="sk-SK">
                <a:solidFill>
                  <a:prstClr val="black">
                    <a:tint val="75000"/>
                  </a:prstClr>
                </a:solidFill>
              </a:rPr>
              <a:pPr>
                <a:defRPr/>
              </a:pPr>
              <a:t>‹#›</a:t>
            </a:fld>
            <a:endParaRPr lang="sk-SK">
              <a:solidFill>
                <a:prstClr val="black">
                  <a:tint val="75000"/>
                </a:prstClr>
              </a:solidFill>
            </a:endParaRPr>
          </a:p>
        </p:txBody>
      </p:sp>
    </p:spTree>
    <p:extLst>
      <p:ext uri="{BB962C8B-B14F-4D97-AF65-F5344CB8AC3E}">
        <p14:creationId xmlns:p14="http://schemas.microsoft.com/office/powerpoint/2010/main" val="1807537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idx="1"/>
          </p:nvPr>
        </p:nvSpPr>
        <p:spPr/>
        <p:txBody>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lvl1pPr>
              <a:defRPr/>
            </a:lvl1pPr>
          </a:lstStyle>
          <a:p>
            <a:pPr>
              <a:defRPr/>
            </a:pPr>
            <a:fld id="{109AF2A6-75B0-44D7-B4B9-0CE7CA387C8D}" type="datetimeFigureOut">
              <a:rPr lang="sk-SK"/>
              <a:pPr>
                <a:defRPr/>
              </a:pPr>
              <a:t>1. 2. 2018</a:t>
            </a:fld>
            <a:endParaRPr lang="sk-SK"/>
          </a:p>
        </p:txBody>
      </p:sp>
      <p:sp>
        <p:nvSpPr>
          <p:cNvPr id="5" name="Zástupný symbol päty 4"/>
          <p:cNvSpPr>
            <a:spLocks noGrp="1"/>
          </p:cNvSpPr>
          <p:nvPr>
            <p:ph type="ftr" sz="quarter" idx="11"/>
          </p:nvPr>
        </p:nvSpPr>
        <p:spPr/>
        <p:txBody>
          <a:bodyPr/>
          <a:lstStyle>
            <a:lvl1pPr>
              <a:defRPr/>
            </a:lvl1pPr>
          </a:lstStyle>
          <a:p>
            <a:pPr>
              <a:defRPr/>
            </a:pPr>
            <a:endParaRPr lang="sk-SK"/>
          </a:p>
        </p:txBody>
      </p:sp>
      <p:sp>
        <p:nvSpPr>
          <p:cNvPr id="6" name="Zástupný symbol čísla snímky 5"/>
          <p:cNvSpPr>
            <a:spLocks noGrp="1"/>
          </p:cNvSpPr>
          <p:nvPr>
            <p:ph type="sldNum" sz="quarter" idx="12"/>
          </p:nvPr>
        </p:nvSpPr>
        <p:spPr/>
        <p:txBody>
          <a:bodyPr/>
          <a:lstStyle>
            <a:lvl1pPr>
              <a:defRPr/>
            </a:lvl1pPr>
          </a:lstStyle>
          <a:p>
            <a:pPr>
              <a:defRPr/>
            </a:pPr>
            <a:fld id="{38706FC8-E320-443E-8355-7A853A8BAC06}" type="slidenum">
              <a:rPr lang="sk-SK"/>
              <a:pPr>
                <a:defRPr/>
              </a:pPr>
              <a:t>‹#›</a:t>
            </a:fld>
            <a:endParaRPr lang="sk-SK"/>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sk-SK" smtClean="0"/>
              <a:t>Kliknite sem a upravte štýl predlohy nadpisov.</a:t>
            </a:r>
            <a:endParaRPr lang="sk-SK"/>
          </a:p>
        </p:txBody>
      </p:sp>
      <p:sp>
        <p:nvSpPr>
          <p:cNvPr id="3" name="Zástupný symbol obrázka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k-SK" noProof="0" smtClean="0"/>
          </a:p>
        </p:txBody>
      </p:sp>
      <p:sp>
        <p:nvSpPr>
          <p:cNvPr id="4" name="Zástupný symbol tex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3"/>
          <p:cNvSpPr>
            <a:spLocks noGrp="1"/>
          </p:cNvSpPr>
          <p:nvPr>
            <p:ph type="dt" sz="half" idx="10"/>
          </p:nvPr>
        </p:nvSpPr>
        <p:spPr/>
        <p:txBody>
          <a:bodyPr/>
          <a:lstStyle>
            <a:lvl1pPr>
              <a:defRPr/>
            </a:lvl1pPr>
          </a:lstStyle>
          <a:p>
            <a:pPr>
              <a:defRPr/>
            </a:pPr>
            <a:fld id="{9DF5667F-2D87-4D01-AB7D-1668304ECD75}" type="datetimeFigureOut">
              <a:rPr lang="sk-SK">
                <a:solidFill>
                  <a:prstClr val="black">
                    <a:tint val="75000"/>
                  </a:prstClr>
                </a:solidFill>
              </a:rPr>
              <a:pPr>
                <a:defRPr/>
              </a:pPr>
              <a:t>1. 2. 2018</a:t>
            </a:fld>
            <a:endParaRPr lang="sk-SK">
              <a:solidFill>
                <a:prstClr val="black">
                  <a:tint val="75000"/>
                </a:prstClr>
              </a:solidFill>
            </a:endParaRPr>
          </a:p>
        </p:txBody>
      </p:sp>
      <p:sp>
        <p:nvSpPr>
          <p:cNvPr id="6" name="Zástupný symbol päty 4"/>
          <p:cNvSpPr>
            <a:spLocks noGrp="1"/>
          </p:cNvSpPr>
          <p:nvPr>
            <p:ph type="ftr" sz="quarter" idx="11"/>
          </p:nvPr>
        </p:nvSpPr>
        <p:spPr/>
        <p:txBody>
          <a:bodyPr/>
          <a:lstStyle>
            <a:lvl1pPr>
              <a:defRPr/>
            </a:lvl1pPr>
          </a:lstStyle>
          <a:p>
            <a:pPr>
              <a:defRPr/>
            </a:pPr>
            <a:endParaRPr lang="sk-SK">
              <a:solidFill>
                <a:prstClr val="black">
                  <a:tint val="75000"/>
                </a:prstClr>
              </a:solidFill>
            </a:endParaRPr>
          </a:p>
        </p:txBody>
      </p:sp>
      <p:sp>
        <p:nvSpPr>
          <p:cNvPr id="7" name="Zástupný symbol čísla snímky 5"/>
          <p:cNvSpPr>
            <a:spLocks noGrp="1"/>
          </p:cNvSpPr>
          <p:nvPr>
            <p:ph type="sldNum" sz="quarter" idx="12"/>
          </p:nvPr>
        </p:nvSpPr>
        <p:spPr/>
        <p:txBody>
          <a:bodyPr/>
          <a:lstStyle>
            <a:lvl1pPr>
              <a:defRPr/>
            </a:lvl1pPr>
          </a:lstStyle>
          <a:p>
            <a:pPr>
              <a:defRPr/>
            </a:pPr>
            <a:fld id="{9E50325D-32BF-4193-963D-02DAEDEE3781}" type="slidenum">
              <a:rPr lang="sk-SK">
                <a:solidFill>
                  <a:prstClr val="black">
                    <a:tint val="75000"/>
                  </a:prstClr>
                </a:solidFill>
              </a:rPr>
              <a:pPr>
                <a:defRPr/>
              </a:pPr>
              <a:t>‹#›</a:t>
            </a:fld>
            <a:endParaRPr lang="sk-SK">
              <a:solidFill>
                <a:prstClr val="black">
                  <a:tint val="75000"/>
                </a:prstClr>
              </a:solidFill>
            </a:endParaRPr>
          </a:p>
        </p:txBody>
      </p:sp>
    </p:spTree>
    <p:extLst>
      <p:ext uri="{BB962C8B-B14F-4D97-AF65-F5344CB8AC3E}">
        <p14:creationId xmlns:p14="http://schemas.microsoft.com/office/powerpoint/2010/main" val="39759380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lvl1pPr>
              <a:defRPr/>
            </a:lvl1pPr>
          </a:lstStyle>
          <a:p>
            <a:pPr>
              <a:defRPr/>
            </a:pPr>
            <a:fld id="{CDAFB694-C190-476D-A1AE-E04CF2C65972}" type="datetimeFigureOut">
              <a:rPr lang="sk-SK">
                <a:solidFill>
                  <a:prstClr val="black">
                    <a:tint val="75000"/>
                  </a:prstClr>
                </a:solidFill>
              </a:rPr>
              <a:pPr>
                <a:defRPr/>
              </a:pPr>
              <a:t>1. 2. 2018</a:t>
            </a:fld>
            <a:endParaRPr lang="sk-SK">
              <a:solidFill>
                <a:prstClr val="black">
                  <a:tint val="75000"/>
                </a:prstClr>
              </a:solidFill>
            </a:endParaRPr>
          </a:p>
        </p:txBody>
      </p:sp>
      <p:sp>
        <p:nvSpPr>
          <p:cNvPr id="5" name="Zástupný symbol päty 4"/>
          <p:cNvSpPr>
            <a:spLocks noGrp="1"/>
          </p:cNvSpPr>
          <p:nvPr>
            <p:ph type="ftr" sz="quarter" idx="11"/>
          </p:nvPr>
        </p:nvSpPr>
        <p:spPr/>
        <p:txBody>
          <a:bodyPr/>
          <a:lstStyle>
            <a:lvl1pPr>
              <a:defRPr/>
            </a:lvl1pPr>
          </a:lstStyle>
          <a:p>
            <a:pPr>
              <a:defRPr/>
            </a:pPr>
            <a:endParaRPr lang="sk-SK">
              <a:solidFill>
                <a:prstClr val="black">
                  <a:tint val="75000"/>
                </a:prstClr>
              </a:solidFill>
            </a:endParaRPr>
          </a:p>
        </p:txBody>
      </p:sp>
      <p:sp>
        <p:nvSpPr>
          <p:cNvPr id="6" name="Zástupný symbol čísla snímky 5"/>
          <p:cNvSpPr>
            <a:spLocks noGrp="1"/>
          </p:cNvSpPr>
          <p:nvPr>
            <p:ph type="sldNum" sz="quarter" idx="12"/>
          </p:nvPr>
        </p:nvSpPr>
        <p:spPr/>
        <p:txBody>
          <a:bodyPr/>
          <a:lstStyle>
            <a:lvl1pPr>
              <a:defRPr/>
            </a:lvl1pPr>
          </a:lstStyle>
          <a:p>
            <a:pPr>
              <a:defRPr/>
            </a:pPr>
            <a:fld id="{D01CD674-C38A-4501-A935-D36C32927CA9}" type="slidenum">
              <a:rPr lang="sk-SK">
                <a:solidFill>
                  <a:prstClr val="black">
                    <a:tint val="75000"/>
                  </a:prstClr>
                </a:solidFill>
              </a:rPr>
              <a:pPr>
                <a:defRPr/>
              </a:pPr>
              <a:t>‹#›</a:t>
            </a:fld>
            <a:endParaRPr lang="sk-SK">
              <a:solidFill>
                <a:prstClr val="black">
                  <a:tint val="75000"/>
                </a:prstClr>
              </a:solidFill>
            </a:endParaRPr>
          </a:p>
        </p:txBody>
      </p:sp>
    </p:spTree>
    <p:extLst>
      <p:ext uri="{BB962C8B-B14F-4D97-AF65-F5344CB8AC3E}">
        <p14:creationId xmlns:p14="http://schemas.microsoft.com/office/powerpoint/2010/main" val="27152920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629400" y="274638"/>
            <a:ext cx="2057400" cy="5851525"/>
          </a:xfrm>
        </p:spPr>
        <p:txBody>
          <a:bodyPr vert="eaVert"/>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a:xfrm>
            <a:off x="457200" y="274638"/>
            <a:ext cx="6019800" cy="5851525"/>
          </a:xfrm>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lvl1pPr>
              <a:defRPr/>
            </a:lvl1pPr>
          </a:lstStyle>
          <a:p>
            <a:pPr>
              <a:defRPr/>
            </a:pPr>
            <a:fld id="{C3CF6AE0-AA1B-4FE8-B5BA-D25BBDF4C958}" type="datetimeFigureOut">
              <a:rPr lang="sk-SK">
                <a:solidFill>
                  <a:prstClr val="black">
                    <a:tint val="75000"/>
                  </a:prstClr>
                </a:solidFill>
              </a:rPr>
              <a:pPr>
                <a:defRPr/>
              </a:pPr>
              <a:t>1. 2. 2018</a:t>
            </a:fld>
            <a:endParaRPr lang="sk-SK">
              <a:solidFill>
                <a:prstClr val="black">
                  <a:tint val="75000"/>
                </a:prstClr>
              </a:solidFill>
            </a:endParaRPr>
          </a:p>
        </p:txBody>
      </p:sp>
      <p:sp>
        <p:nvSpPr>
          <p:cNvPr id="5" name="Zástupný symbol päty 4"/>
          <p:cNvSpPr>
            <a:spLocks noGrp="1"/>
          </p:cNvSpPr>
          <p:nvPr>
            <p:ph type="ftr" sz="quarter" idx="11"/>
          </p:nvPr>
        </p:nvSpPr>
        <p:spPr/>
        <p:txBody>
          <a:bodyPr/>
          <a:lstStyle>
            <a:lvl1pPr>
              <a:defRPr/>
            </a:lvl1pPr>
          </a:lstStyle>
          <a:p>
            <a:pPr>
              <a:defRPr/>
            </a:pPr>
            <a:endParaRPr lang="sk-SK">
              <a:solidFill>
                <a:prstClr val="black">
                  <a:tint val="75000"/>
                </a:prstClr>
              </a:solidFill>
            </a:endParaRPr>
          </a:p>
        </p:txBody>
      </p:sp>
      <p:sp>
        <p:nvSpPr>
          <p:cNvPr id="6" name="Zástupný symbol čísla snímky 5"/>
          <p:cNvSpPr>
            <a:spLocks noGrp="1"/>
          </p:cNvSpPr>
          <p:nvPr>
            <p:ph type="sldNum" sz="quarter" idx="12"/>
          </p:nvPr>
        </p:nvSpPr>
        <p:spPr/>
        <p:txBody>
          <a:bodyPr/>
          <a:lstStyle>
            <a:lvl1pPr>
              <a:defRPr/>
            </a:lvl1pPr>
          </a:lstStyle>
          <a:p>
            <a:pPr>
              <a:defRPr/>
            </a:pPr>
            <a:fld id="{A4F455EC-A514-44C7-8952-DC130D1D97E7}" type="slidenum">
              <a:rPr lang="sk-SK">
                <a:solidFill>
                  <a:prstClr val="black">
                    <a:tint val="75000"/>
                  </a:prstClr>
                </a:solidFill>
              </a:rPr>
              <a:pPr>
                <a:defRPr/>
              </a:pPr>
              <a:t>‹#›</a:t>
            </a:fld>
            <a:endParaRPr lang="sk-SK">
              <a:solidFill>
                <a:prstClr val="black">
                  <a:tint val="75000"/>
                </a:prstClr>
              </a:solidFill>
            </a:endParaRPr>
          </a:p>
        </p:txBody>
      </p:sp>
    </p:spTree>
    <p:extLst>
      <p:ext uri="{BB962C8B-B14F-4D97-AF65-F5344CB8AC3E}">
        <p14:creationId xmlns:p14="http://schemas.microsoft.com/office/powerpoint/2010/main" val="2695228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Kliknite sem a upravte štýly predlohy textu.</a:t>
            </a:r>
          </a:p>
        </p:txBody>
      </p:sp>
      <p:sp>
        <p:nvSpPr>
          <p:cNvPr id="4" name="Zástupný symbol dátumu 3"/>
          <p:cNvSpPr>
            <a:spLocks noGrp="1"/>
          </p:cNvSpPr>
          <p:nvPr>
            <p:ph type="dt" sz="half" idx="10"/>
          </p:nvPr>
        </p:nvSpPr>
        <p:spPr/>
        <p:txBody>
          <a:bodyPr/>
          <a:lstStyle>
            <a:lvl1pPr>
              <a:defRPr/>
            </a:lvl1pPr>
          </a:lstStyle>
          <a:p>
            <a:pPr>
              <a:defRPr/>
            </a:pPr>
            <a:fld id="{B6E1D1CD-5E22-40E5-8788-4C700676CC46}" type="datetimeFigureOut">
              <a:rPr lang="sk-SK"/>
              <a:pPr>
                <a:defRPr/>
              </a:pPr>
              <a:t>1. 2. 2018</a:t>
            </a:fld>
            <a:endParaRPr lang="sk-SK"/>
          </a:p>
        </p:txBody>
      </p:sp>
      <p:sp>
        <p:nvSpPr>
          <p:cNvPr id="5" name="Zástupný symbol päty 4"/>
          <p:cNvSpPr>
            <a:spLocks noGrp="1"/>
          </p:cNvSpPr>
          <p:nvPr>
            <p:ph type="ftr" sz="quarter" idx="11"/>
          </p:nvPr>
        </p:nvSpPr>
        <p:spPr/>
        <p:txBody>
          <a:bodyPr/>
          <a:lstStyle>
            <a:lvl1pPr>
              <a:defRPr/>
            </a:lvl1pPr>
          </a:lstStyle>
          <a:p>
            <a:pPr>
              <a:defRPr/>
            </a:pPr>
            <a:endParaRPr lang="sk-SK"/>
          </a:p>
        </p:txBody>
      </p:sp>
      <p:sp>
        <p:nvSpPr>
          <p:cNvPr id="6" name="Zástupný symbol čísla snímky 5"/>
          <p:cNvSpPr>
            <a:spLocks noGrp="1"/>
          </p:cNvSpPr>
          <p:nvPr>
            <p:ph type="sldNum" sz="quarter" idx="12"/>
          </p:nvPr>
        </p:nvSpPr>
        <p:spPr/>
        <p:txBody>
          <a:bodyPr/>
          <a:lstStyle>
            <a:lvl1pPr>
              <a:defRPr/>
            </a:lvl1pPr>
          </a:lstStyle>
          <a:p>
            <a:pPr>
              <a:defRPr/>
            </a:pPr>
            <a:fld id="{83D439C9-6033-4F13-B187-242549BF2C4C}" type="slidenum">
              <a:rPr lang="sk-SK"/>
              <a:pPr>
                <a:defRPr/>
              </a:pPr>
              <a:t>‹#›</a:t>
            </a:fld>
            <a:endParaRPr lang="sk-S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obsah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dátumu 3"/>
          <p:cNvSpPr>
            <a:spLocks noGrp="1"/>
          </p:cNvSpPr>
          <p:nvPr>
            <p:ph type="dt" sz="half" idx="10"/>
          </p:nvPr>
        </p:nvSpPr>
        <p:spPr/>
        <p:txBody>
          <a:bodyPr/>
          <a:lstStyle>
            <a:lvl1pPr>
              <a:defRPr/>
            </a:lvl1pPr>
          </a:lstStyle>
          <a:p>
            <a:pPr>
              <a:defRPr/>
            </a:pPr>
            <a:fld id="{EA2D165C-9B42-4589-A6FB-2A7F62E37C97}" type="datetimeFigureOut">
              <a:rPr lang="sk-SK"/>
              <a:pPr>
                <a:defRPr/>
              </a:pPr>
              <a:t>1. 2. 2018</a:t>
            </a:fld>
            <a:endParaRPr lang="sk-SK"/>
          </a:p>
        </p:txBody>
      </p:sp>
      <p:sp>
        <p:nvSpPr>
          <p:cNvPr id="6" name="Zástupný symbol päty 4"/>
          <p:cNvSpPr>
            <a:spLocks noGrp="1"/>
          </p:cNvSpPr>
          <p:nvPr>
            <p:ph type="ftr" sz="quarter" idx="11"/>
          </p:nvPr>
        </p:nvSpPr>
        <p:spPr/>
        <p:txBody>
          <a:bodyPr/>
          <a:lstStyle>
            <a:lvl1pPr>
              <a:defRPr/>
            </a:lvl1pPr>
          </a:lstStyle>
          <a:p>
            <a:pPr>
              <a:defRPr/>
            </a:pPr>
            <a:endParaRPr lang="sk-SK"/>
          </a:p>
        </p:txBody>
      </p:sp>
      <p:sp>
        <p:nvSpPr>
          <p:cNvPr id="7" name="Zástupný symbol čísla snímky 5"/>
          <p:cNvSpPr>
            <a:spLocks noGrp="1"/>
          </p:cNvSpPr>
          <p:nvPr>
            <p:ph type="sldNum" sz="quarter" idx="12"/>
          </p:nvPr>
        </p:nvSpPr>
        <p:spPr/>
        <p:txBody>
          <a:bodyPr/>
          <a:lstStyle>
            <a:lvl1pPr>
              <a:defRPr/>
            </a:lvl1pPr>
          </a:lstStyle>
          <a:p>
            <a:pPr>
              <a:defRPr/>
            </a:pPr>
            <a:fld id="{C2F9F26E-3485-408E-B00C-498EDA0B5FD6}" type="slidenum">
              <a:rPr lang="sk-SK"/>
              <a:pPr>
                <a:defRPr/>
              </a:pPr>
              <a:t>‹#›</a:t>
            </a:fld>
            <a:endParaRPr lang="sk-S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4" name="Zástupný symbol obsah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tex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6" name="Zástupný symbol obsah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7" name="Zástupný symbol dátumu 3"/>
          <p:cNvSpPr>
            <a:spLocks noGrp="1"/>
          </p:cNvSpPr>
          <p:nvPr>
            <p:ph type="dt" sz="half" idx="10"/>
          </p:nvPr>
        </p:nvSpPr>
        <p:spPr/>
        <p:txBody>
          <a:bodyPr/>
          <a:lstStyle>
            <a:lvl1pPr>
              <a:defRPr/>
            </a:lvl1pPr>
          </a:lstStyle>
          <a:p>
            <a:pPr>
              <a:defRPr/>
            </a:pPr>
            <a:fld id="{AC5823F2-B48D-46F5-A11C-23644519D623}" type="datetimeFigureOut">
              <a:rPr lang="sk-SK"/>
              <a:pPr>
                <a:defRPr/>
              </a:pPr>
              <a:t>1. 2. 2018</a:t>
            </a:fld>
            <a:endParaRPr lang="sk-SK"/>
          </a:p>
        </p:txBody>
      </p:sp>
      <p:sp>
        <p:nvSpPr>
          <p:cNvPr id="8" name="Zástupný symbol päty 4"/>
          <p:cNvSpPr>
            <a:spLocks noGrp="1"/>
          </p:cNvSpPr>
          <p:nvPr>
            <p:ph type="ftr" sz="quarter" idx="11"/>
          </p:nvPr>
        </p:nvSpPr>
        <p:spPr/>
        <p:txBody>
          <a:bodyPr/>
          <a:lstStyle>
            <a:lvl1pPr>
              <a:defRPr/>
            </a:lvl1pPr>
          </a:lstStyle>
          <a:p>
            <a:pPr>
              <a:defRPr/>
            </a:pPr>
            <a:endParaRPr lang="sk-SK"/>
          </a:p>
        </p:txBody>
      </p:sp>
      <p:sp>
        <p:nvSpPr>
          <p:cNvPr id="9" name="Zástupný symbol čísla snímky 5"/>
          <p:cNvSpPr>
            <a:spLocks noGrp="1"/>
          </p:cNvSpPr>
          <p:nvPr>
            <p:ph type="sldNum" sz="quarter" idx="12"/>
          </p:nvPr>
        </p:nvSpPr>
        <p:spPr/>
        <p:txBody>
          <a:bodyPr/>
          <a:lstStyle>
            <a:lvl1pPr>
              <a:defRPr/>
            </a:lvl1pPr>
          </a:lstStyle>
          <a:p>
            <a:pPr>
              <a:defRPr/>
            </a:pPr>
            <a:fld id="{491695DD-CE5D-4F08-9852-6B5EDA4EF2F8}" type="slidenum">
              <a:rPr lang="sk-SK"/>
              <a:pPr>
                <a:defRPr/>
              </a:pPr>
              <a:t>‹#›</a:t>
            </a:fld>
            <a:endParaRPr lang="sk-S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dátumu 3"/>
          <p:cNvSpPr>
            <a:spLocks noGrp="1"/>
          </p:cNvSpPr>
          <p:nvPr>
            <p:ph type="dt" sz="half" idx="10"/>
          </p:nvPr>
        </p:nvSpPr>
        <p:spPr/>
        <p:txBody>
          <a:bodyPr/>
          <a:lstStyle>
            <a:lvl1pPr>
              <a:defRPr/>
            </a:lvl1pPr>
          </a:lstStyle>
          <a:p>
            <a:pPr>
              <a:defRPr/>
            </a:pPr>
            <a:fld id="{AE353DEE-A4D6-468A-9B78-9876753510B9}" type="datetimeFigureOut">
              <a:rPr lang="sk-SK"/>
              <a:pPr>
                <a:defRPr/>
              </a:pPr>
              <a:t>1. 2. 2018</a:t>
            </a:fld>
            <a:endParaRPr lang="sk-SK"/>
          </a:p>
        </p:txBody>
      </p:sp>
      <p:sp>
        <p:nvSpPr>
          <p:cNvPr id="4" name="Zástupný symbol päty 4"/>
          <p:cNvSpPr>
            <a:spLocks noGrp="1"/>
          </p:cNvSpPr>
          <p:nvPr>
            <p:ph type="ftr" sz="quarter" idx="11"/>
          </p:nvPr>
        </p:nvSpPr>
        <p:spPr/>
        <p:txBody>
          <a:bodyPr/>
          <a:lstStyle>
            <a:lvl1pPr>
              <a:defRPr/>
            </a:lvl1pPr>
          </a:lstStyle>
          <a:p>
            <a:pPr>
              <a:defRPr/>
            </a:pPr>
            <a:endParaRPr lang="sk-SK"/>
          </a:p>
        </p:txBody>
      </p:sp>
      <p:sp>
        <p:nvSpPr>
          <p:cNvPr id="5" name="Zástupný symbol čísla snímky 5"/>
          <p:cNvSpPr>
            <a:spLocks noGrp="1"/>
          </p:cNvSpPr>
          <p:nvPr>
            <p:ph type="sldNum" sz="quarter" idx="12"/>
          </p:nvPr>
        </p:nvSpPr>
        <p:spPr/>
        <p:txBody>
          <a:bodyPr/>
          <a:lstStyle>
            <a:lvl1pPr>
              <a:defRPr/>
            </a:lvl1pPr>
          </a:lstStyle>
          <a:p>
            <a:pPr>
              <a:defRPr/>
            </a:pPr>
            <a:fld id="{6EC21214-E217-4421-B08B-02841F7F0A33}" type="slidenum">
              <a:rPr lang="sk-SK"/>
              <a:pPr>
                <a:defRPr/>
              </a:pPr>
              <a:t>‹#›</a:t>
            </a:fld>
            <a:endParaRPr lang="sk-S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3"/>
          <p:cNvSpPr>
            <a:spLocks noGrp="1"/>
          </p:cNvSpPr>
          <p:nvPr>
            <p:ph type="dt" sz="half" idx="10"/>
          </p:nvPr>
        </p:nvSpPr>
        <p:spPr/>
        <p:txBody>
          <a:bodyPr/>
          <a:lstStyle>
            <a:lvl1pPr>
              <a:defRPr/>
            </a:lvl1pPr>
          </a:lstStyle>
          <a:p>
            <a:pPr>
              <a:defRPr/>
            </a:pPr>
            <a:fld id="{E56A2949-4F9C-4CC1-9423-73EB92FA01C4}" type="datetimeFigureOut">
              <a:rPr lang="sk-SK"/>
              <a:pPr>
                <a:defRPr/>
              </a:pPr>
              <a:t>1. 2. 2018</a:t>
            </a:fld>
            <a:endParaRPr lang="sk-SK"/>
          </a:p>
        </p:txBody>
      </p:sp>
      <p:sp>
        <p:nvSpPr>
          <p:cNvPr id="3" name="Zástupný symbol päty 4"/>
          <p:cNvSpPr>
            <a:spLocks noGrp="1"/>
          </p:cNvSpPr>
          <p:nvPr>
            <p:ph type="ftr" sz="quarter" idx="11"/>
          </p:nvPr>
        </p:nvSpPr>
        <p:spPr/>
        <p:txBody>
          <a:bodyPr/>
          <a:lstStyle>
            <a:lvl1pPr>
              <a:defRPr/>
            </a:lvl1pPr>
          </a:lstStyle>
          <a:p>
            <a:pPr>
              <a:defRPr/>
            </a:pPr>
            <a:endParaRPr lang="sk-SK"/>
          </a:p>
        </p:txBody>
      </p:sp>
      <p:sp>
        <p:nvSpPr>
          <p:cNvPr id="4" name="Zástupný symbol čísla snímky 5"/>
          <p:cNvSpPr>
            <a:spLocks noGrp="1"/>
          </p:cNvSpPr>
          <p:nvPr>
            <p:ph type="sldNum" sz="quarter" idx="12"/>
          </p:nvPr>
        </p:nvSpPr>
        <p:spPr/>
        <p:txBody>
          <a:bodyPr/>
          <a:lstStyle>
            <a:lvl1pPr>
              <a:defRPr/>
            </a:lvl1pPr>
          </a:lstStyle>
          <a:p>
            <a:pPr>
              <a:defRPr/>
            </a:pPr>
            <a:fld id="{C83DA5C0-3C22-4F13-9313-4F0EB2C1252C}" type="slidenum">
              <a:rPr lang="sk-SK"/>
              <a:pPr>
                <a:defRPr/>
              </a:pPr>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sk-SK" smtClean="0"/>
              <a:t>Kliknite sem a upravte štýl predlohy nadpisov.</a:t>
            </a:r>
            <a:endParaRPr lang="sk-SK"/>
          </a:p>
        </p:txBody>
      </p:sp>
      <p:sp>
        <p:nvSpPr>
          <p:cNvPr id="3" name="Zástupný symbol obsah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tex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3"/>
          <p:cNvSpPr>
            <a:spLocks noGrp="1"/>
          </p:cNvSpPr>
          <p:nvPr>
            <p:ph type="dt" sz="half" idx="10"/>
          </p:nvPr>
        </p:nvSpPr>
        <p:spPr/>
        <p:txBody>
          <a:bodyPr/>
          <a:lstStyle>
            <a:lvl1pPr>
              <a:defRPr/>
            </a:lvl1pPr>
          </a:lstStyle>
          <a:p>
            <a:pPr>
              <a:defRPr/>
            </a:pPr>
            <a:fld id="{D6A5ED0F-6D7C-44BE-BEC9-C1CFEABBE45E}" type="datetimeFigureOut">
              <a:rPr lang="sk-SK"/>
              <a:pPr>
                <a:defRPr/>
              </a:pPr>
              <a:t>1. 2. 2018</a:t>
            </a:fld>
            <a:endParaRPr lang="sk-SK"/>
          </a:p>
        </p:txBody>
      </p:sp>
      <p:sp>
        <p:nvSpPr>
          <p:cNvPr id="6" name="Zástupný symbol päty 4"/>
          <p:cNvSpPr>
            <a:spLocks noGrp="1"/>
          </p:cNvSpPr>
          <p:nvPr>
            <p:ph type="ftr" sz="quarter" idx="11"/>
          </p:nvPr>
        </p:nvSpPr>
        <p:spPr/>
        <p:txBody>
          <a:bodyPr/>
          <a:lstStyle>
            <a:lvl1pPr>
              <a:defRPr/>
            </a:lvl1pPr>
          </a:lstStyle>
          <a:p>
            <a:pPr>
              <a:defRPr/>
            </a:pPr>
            <a:endParaRPr lang="sk-SK"/>
          </a:p>
        </p:txBody>
      </p:sp>
      <p:sp>
        <p:nvSpPr>
          <p:cNvPr id="7" name="Zástupný symbol čísla snímky 5"/>
          <p:cNvSpPr>
            <a:spLocks noGrp="1"/>
          </p:cNvSpPr>
          <p:nvPr>
            <p:ph type="sldNum" sz="quarter" idx="12"/>
          </p:nvPr>
        </p:nvSpPr>
        <p:spPr/>
        <p:txBody>
          <a:bodyPr/>
          <a:lstStyle>
            <a:lvl1pPr>
              <a:defRPr/>
            </a:lvl1pPr>
          </a:lstStyle>
          <a:p>
            <a:pPr>
              <a:defRPr/>
            </a:pPr>
            <a:fld id="{EB6FA543-1DE1-41BE-BD96-FDCF96E289C6}" type="slidenum">
              <a:rPr lang="sk-SK"/>
              <a:pPr>
                <a:defRPr/>
              </a:pPr>
              <a:t>‹#›</a:t>
            </a:fld>
            <a:endParaRPr lang="sk-S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sk-SK" smtClean="0"/>
              <a:t>Kliknite sem a upravte štýl predlohy nadpisov.</a:t>
            </a:r>
            <a:endParaRPr lang="sk-SK"/>
          </a:p>
        </p:txBody>
      </p:sp>
      <p:sp>
        <p:nvSpPr>
          <p:cNvPr id="3" name="Zástupný symbol obrázka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k-SK" noProof="0" smtClean="0"/>
          </a:p>
        </p:txBody>
      </p:sp>
      <p:sp>
        <p:nvSpPr>
          <p:cNvPr id="4" name="Zástupný symbol tex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3"/>
          <p:cNvSpPr>
            <a:spLocks noGrp="1"/>
          </p:cNvSpPr>
          <p:nvPr>
            <p:ph type="dt" sz="half" idx="10"/>
          </p:nvPr>
        </p:nvSpPr>
        <p:spPr/>
        <p:txBody>
          <a:bodyPr/>
          <a:lstStyle>
            <a:lvl1pPr>
              <a:defRPr/>
            </a:lvl1pPr>
          </a:lstStyle>
          <a:p>
            <a:pPr>
              <a:defRPr/>
            </a:pPr>
            <a:fld id="{9DF5667F-2D87-4D01-AB7D-1668304ECD75}" type="datetimeFigureOut">
              <a:rPr lang="sk-SK"/>
              <a:pPr>
                <a:defRPr/>
              </a:pPr>
              <a:t>1. 2. 2018</a:t>
            </a:fld>
            <a:endParaRPr lang="sk-SK"/>
          </a:p>
        </p:txBody>
      </p:sp>
      <p:sp>
        <p:nvSpPr>
          <p:cNvPr id="6" name="Zástupný symbol päty 4"/>
          <p:cNvSpPr>
            <a:spLocks noGrp="1"/>
          </p:cNvSpPr>
          <p:nvPr>
            <p:ph type="ftr" sz="quarter" idx="11"/>
          </p:nvPr>
        </p:nvSpPr>
        <p:spPr/>
        <p:txBody>
          <a:bodyPr/>
          <a:lstStyle>
            <a:lvl1pPr>
              <a:defRPr/>
            </a:lvl1pPr>
          </a:lstStyle>
          <a:p>
            <a:pPr>
              <a:defRPr/>
            </a:pPr>
            <a:endParaRPr lang="sk-SK"/>
          </a:p>
        </p:txBody>
      </p:sp>
      <p:sp>
        <p:nvSpPr>
          <p:cNvPr id="7" name="Zástupný symbol čísla snímky 5"/>
          <p:cNvSpPr>
            <a:spLocks noGrp="1"/>
          </p:cNvSpPr>
          <p:nvPr>
            <p:ph type="sldNum" sz="quarter" idx="12"/>
          </p:nvPr>
        </p:nvSpPr>
        <p:spPr/>
        <p:txBody>
          <a:bodyPr/>
          <a:lstStyle>
            <a:lvl1pPr>
              <a:defRPr/>
            </a:lvl1pPr>
          </a:lstStyle>
          <a:p>
            <a:pPr>
              <a:defRPr/>
            </a:pPr>
            <a:fld id="{9E50325D-32BF-4193-963D-02DAEDEE3781}" type="slidenum">
              <a:rPr lang="sk-SK"/>
              <a:pPr>
                <a:defRPr/>
              </a:pPr>
              <a:t>‹#›</a:t>
            </a:fld>
            <a:endParaRPr lang="sk-S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Zástupný symbol nadpisu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k-SK" smtClean="0"/>
              <a:t>Kliknite sem a upravte štýl predlohy nadpisov.</a:t>
            </a:r>
          </a:p>
        </p:txBody>
      </p:sp>
      <p:sp>
        <p:nvSpPr>
          <p:cNvPr id="1027" name="Zástupný symbol textu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p>
        </p:txBody>
      </p:sp>
      <p:sp>
        <p:nvSpPr>
          <p:cNvPr id="4" name="Zástupný symbol dátum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47CC298B-3C55-442F-904E-CDBE8111C3AB}" type="datetimeFigureOut">
              <a:rPr lang="sk-SK"/>
              <a:pPr>
                <a:defRPr/>
              </a:pPr>
              <a:t>1. 2. 2018</a:t>
            </a:fld>
            <a:endParaRPr lang="sk-SK"/>
          </a:p>
        </p:txBody>
      </p:sp>
      <p:sp>
        <p:nvSpPr>
          <p:cNvPr id="5" name="Zástupný symbol päty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sk-SK"/>
          </a:p>
        </p:txBody>
      </p:sp>
      <p:sp>
        <p:nvSpPr>
          <p:cNvPr id="6" name="Zástupný symbol čísla snímky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C33E5F06-8913-4B54-9138-45AE85E68A3B}" type="slidenum">
              <a:rPr lang="sk-SK"/>
              <a:pPr>
                <a:defRPr/>
              </a:pPr>
              <a:t>‹#›</a:t>
            </a:fld>
            <a:endParaRPr lang="sk-S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Zástupný symbol nadpisu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k-SK" smtClean="0"/>
              <a:t>Kliknite sem a upravte štýl predlohy nadpisov.</a:t>
            </a:r>
          </a:p>
        </p:txBody>
      </p:sp>
      <p:sp>
        <p:nvSpPr>
          <p:cNvPr id="1027" name="Zástupný symbol textu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p>
        </p:txBody>
      </p:sp>
      <p:sp>
        <p:nvSpPr>
          <p:cNvPr id="4" name="Zástupný symbol dátum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47CC298B-3C55-442F-904E-CDBE8111C3AB}" type="datetimeFigureOut">
              <a:rPr lang="sk-SK">
                <a:solidFill>
                  <a:prstClr val="black">
                    <a:tint val="75000"/>
                  </a:prstClr>
                </a:solidFill>
              </a:rPr>
              <a:pPr>
                <a:defRPr/>
              </a:pPr>
              <a:t>1. 2. 2018</a:t>
            </a:fld>
            <a:endParaRPr lang="sk-SK">
              <a:solidFill>
                <a:prstClr val="black">
                  <a:tint val="75000"/>
                </a:prstClr>
              </a:solidFill>
            </a:endParaRPr>
          </a:p>
        </p:txBody>
      </p:sp>
      <p:sp>
        <p:nvSpPr>
          <p:cNvPr id="5" name="Zástupný symbol päty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sk-SK">
              <a:solidFill>
                <a:prstClr val="black">
                  <a:tint val="75000"/>
                </a:prstClr>
              </a:solidFill>
            </a:endParaRPr>
          </a:p>
        </p:txBody>
      </p:sp>
      <p:sp>
        <p:nvSpPr>
          <p:cNvPr id="6" name="Zástupný symbol čísla snímky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C33E5F06-8913-4B54-9138-45AE85E68A3B}" type="slidenum">
              <a:rPr lang="sk-SK">
                <a:solidFill>
                  <a:prstClr val="black">
                    <a:tint val="75000"/>
                  </a:prstClr>
                </a:solidFill>
              </a:rPr>
              <a:pPr>
                <a:defRPr/>
              </a:pPr>
              <a:t>‹#›</a:t>
            </a:fld>
            <a:endParaRPr lang="sk-SK">
              <a:solidFill>
                <a:prstClr val="black">
                  <a:tint val="75000"/>
                </a:prstClr>
              </a:solidFill>
            </a:endParaRPr>
          </a:p>
        </p:txBody>
      </p:sp>
    </p:spTree>
    <p:extLst>
      <p:ext uri="{BB962C8B-B14F-4D97-AF65-F5344CB8AC3E}">
        <p14:creationId xmlns:p14="http://schemas.microsoft.com/office/powerpoint/2010/main" val="7875096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esluzby.genpro.gov.sk/zoznam-odsudenych-pravnickych-osob"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afework.gov.sk/register/" TargetMode="External"/><Relationship Id="rId2" Type="http://schemas.openxmlformats.org/officeDocument/2006/relationships/hyperlink" Target="http://www.minv.sk/?metodicke-dokumenty" TargetMode="Externa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itms2014.sk/zoak" TargetMode="External"/><Relationship Id="rId2" Type="http://schemas.openxmlformats.org/officeDocument/2006/relationships/hyperlink" Target="https://www.itms2014.s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minv.sk/?aktualne-vyzvy-na-predkladanie-ziadosti-o-nenavratny-financny-prispevok&amp;sprava=vyzva-zamerana-na-zvysenie-vzdelanosti-urovne-prislusnikov-mrk-na-vsetkych-stupnoch-vzdelavania-oplz-po5-2017-2"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metodika.imrk@minv.sk" TargetMode="External"/><Relationship Id="rId2" Type="http://schemas.openxmlformats.org/officeDocument/2006/relationships/hyperlink" Target="http://www.minv.sk/?OPLZ"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etp.sk/wp-content/uploads/2016/02/Mentorsk%C3%BD-program-1-1.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rpvs.gov.sk/rpvs/" TargetMode="External"/><Relationship Id="rId2" Type="http://schemas.openxmlformats.org/officeDocument/2006/relationships/hyperlink" Target="http://www.socpoist.sk/zoznam-dlznikov-emw/487s" TargetMode="External"/><Relationship Id="rId1" Type="http://schemas.openxmlformats.org/officeDocument/2006/relationships/slideLayout" Target="../slideLayouts/slideLayout2.xml"/><Relationship Id="rId4" Type="http://schemas.openxmlformats.org/officeDocument/2006/relationships/hyperlink" Target="https://ru.justice.sk/ru-verejnost-web/"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4427984" y="3789040"/>
            <a:ext cx="4271963" cy="1143000"/>
          </a:xfrm>
        </p:spPr>
        <p:txBody>
          <a:bodyPr rtlCol="0">
            <a:normAutofit/>
          </a:bodyPr>
          <a:lstStyle/>
          <a:p>
            <a:pPr algn="l" fontAlgn="auto">
              <a:spcAft>
                <a:spcPts val="0"/>
              </a:spcAft>
              <a:defRPr/>
            </a:pPr>
            <a:r>
              <a:rPr lang="sk-SK" sz="2400" b="1" dirty="0" smtClean="0">
                <a:solidFill>
                  <a:schemeClr val="tx1">
                    <a:lumMod val="65000"/>
                    <a:lumOff val="35000"/>
                  </a:schemeClr>
                </a:solidFill>
                <a:latin typeface="Arial" charset="0"/>
                <a:cs typeface="WenQuanYi Zen Hei" charset="0"/>
              </a:rPr>
              <a:t>OPERAČNÝ PROGRAM </a:t>
            </a:r>
            <a:br>
              <a:rPr lang="sk-SK" sz="2400" b="1" dirty="0" smtClean="0">
                <a:solidFill>
                  <a:schemeClr val="tx1">
                    <a:lumMod val="65000"/>
                    <a:lumOff val="35000"/>
                  </a:schemeClr>
                </a:solidFill>
                <a:latin typeface="Arial" charset="0"/>
                <a:cs typeface="WenQuanYi Zen Hei" charset="0"/>
              </a:rPr>
            </a:br>
            <a:r>
              <a:rPr lang="sk-SK" sz="2400" b="1" dirty="0" smtClean="0">
                <a:solidFill>
                  <a:schemeClr val="tx1">
                    <a:lumMod val="65000"/>
                    <a:lumOff val="35000"/>
                  </a:schemeClr>
                </a:solidFill>
                <a:latin typeface="Arial" charset="0"/>
                <a:cs typeface="WenQuanYi Zen Hei" charset="0"/>
              </a:rPr>
              <a:t>ĽUDSKÉ ZDROJE</a:t>
            </a:r>
            <a:endParaRPr lang="sk-SK" sz="2400" b="1" dirty="0" smtClean="0">
              <a:solidFill>
                <a:schemeClr val="tx1">
                  <a:lumMod val="65000"/>
                  <a:lumOff val="35000"/>
                </a:schemeClr>
              </a:solidFill>
            </a:endParaRPr>
          </a:p>
        </p:txBody>
      </p:sp>
      <p:sp>
        <p:nvSpPr>
          <p:cNvPr id="3" name="Podnadpis 2"/>
          <p:cNvSpPr>
            <a:spLocks noGrp="1"/>
          </p:cNvSpPr>
          <p:nvPr>
            <p:ph type="subTitle" idx="1"/>
          </p:nvPr>
        </p:nvSpPr>
        <p:spPr>
          <a:xfrm>
            <a:off x="4427984" y="4869160"/>
            <a:ext cx="4257675" cy="648072"/>
          </a:xfrm>
        </p:spPr>
        <p:txBody>
          <a:bodyPr rtlCol="0">
            <a:noAutofit/>
          </a:bodyPr>
          <a:lstStyle/>
          <a:p>
            <a:pPr algn="l" fontAlgn="auto">
              <a:spcAft>
                <a:spcPts val="0"/>
              </a:spcAft>
              <a:defRPr/>
            </a:pPr>
            <a:r>
              <a:rPr lang="sk-SK" sz="1800" b="1" dirty="0" smtClean="0">
                <a:solidFill>
                  <a:schemeClr val="tx1">
                    <a:lumMod val="65000"/>
                    <a:lumOff val="35000"/>
                  </a:schemeClr>
                </a:solidFill>
                <a:latin typeface="Arial" charset="0"/>
                <a:cs typeface="WenQuanYi Zen Hei" charset="0"/>
              </a:rPr>
              <a:t>MV SR ako SO pre PO 5 a 6 </a:t>
            </a:r>
          </a:p>
          <a:p>
            <a:pPr algn="l" fontAlgn="auto">
              <a:spcAft>
                <a:spcPts val="0"/>
              </a:spcAft>
              <a:defRPr/>
            </a:pPr>
            <a:r>
              <a:rPr lang="sk-SK" sz="1800" b="1" dirty="0" smtClean="0">
                <a:solidFill>
                  <a:schemeClr val="accent6">
                    <a:lumMod val="75000"/>
                  </a:schemeClr>
                </a:solidFill>
                <a:latin typeface="Arial" charset="0"/>
                <a:cs typeface="WenQuanYi Zen Hei" charset="0"/>
              </a:rPr>
              <a:t>Prioritná os 5: Integrácia MRK</a:t>
            </a:r>
          </a:p>
          <a:p>
            <a:pPr algn="l" fontAlgn="auto">
              <a:spcAft>
                <a:spcPts val="0"/>
              </a:spcAft>
              <a:defRPr/>
            </a:pPr>
            <a:endParaRPr lang="sk-SK" sz="1200" dirty="0" smtClean="0">
              <a:latin typeface="Arial" charset="0"/>
              <a:cs typeface="WenQuanYi Zen Hei" charset="0"/>
            </a:endParaRPr>
          </a:p>
          <a:p>
            <a:pPr algn="l" fontAlgn="auto">
              <a:spcAft>
                <a:spcPts val="0"/>
              </a:spcAft>
              <a:defRPr/>
            </a:pPr>
            <a:r>
              <a:rPr lang="sk-SK" sz="1200" dirty="0" smtClean="0">
                <a:latin typeface="Arial" charset="0"/>
                <a:cs typeface="WenQuanYi Zen Hei" charset="0"/>
              </a:rPr>
              <a:t>Programové obdobie 2014-2020</a:t>
            </a:r>
            <a:endParaRPr lang="sk-SK" sz="12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418058"/>
          </a:xfrm>
        </p:spPr>
        <p:txBody>
          <a:bodyPr/>
          <a:lstStyle/>
          <a:p>
            <a:pPr algn="l"/>
            <a:r>
              <a:rPr lang="sk-SK" sz="2800" dirty="0" smtClean="0">
                <a:solidFill>
                  <a:schemeClr val="accent6"/>
                </a:solidFill>
              </a:rPr>
              <a:t>Podmienky poskytnutia príspevku</a:t>
            </a:r>
            <a:endParaRPr lang="sk-SK" sz="2800" dirty="0">
              <a:solidFill>
                <a:schemeClr val="accent6"/>
              </a:solidFill>
            </a:endParaRPr>
          </a:p>
        </p:txBody>
      </p:sp>
      <p:graphicFrame>
        <p:nvGraphicFramePr>
          <p:cNvPr id="7" name="Zástupný symbol obsahu 6"/>
          <p:cNvGraphicFramePr>
            <a:graphicFrameLocks noGrp="1"/>
          </p:cNvGraphicFramePr>
          <p:nvPr>
            <p:ph idx="1"/>
            <p:extLst>
              <p:ext uri="{D42A27DB-BD31-4B8C-83A1-F6EECF244321}">
                <p14:modId xmlns:p14="http://schemas.microsoft.com/office/powerpoint/2010/main" val="4105768077"/>
              </p:ext>
            </p:extLst>
          </p:nvPr>
        </p:nvGraphicFramePr>
        <p:xfrm>
          <a:off x="323528" y="856425"/>
          <a:ext cx="8496944" cy="5623560"/>
        </p:xfrm>
        <a:graphic>
          <a:graphicData uri="http://schemas.openxmlformats.org/drawingml/2006/table">
            <a:tbl>
              <a:tblPr firstRow="1" bandRow="1">
                <a:tableStyleId>{93296810-A885-4BE3-A3E7-6D5BEEA58F35}</a:tableStyleId>
              </a:tblPr>
              <a:tblGrid>
                <a:gridCol w="2088232"/>
                <a:gridCol w="4608512"/>
                <a:gridCol w="1800200"/>
              </a:tblGrid>
              <a:tr h="2068519">
                <a:tc>
                  <a:txBody>
                    <a:bodyPr/>
                    <a:lstStyle/>
                    <a:p>
                      <a:r>
                        <a:rPr lang="sk-SK" sz="1300" b="1" kern="1200" dirty="0" smtClean="0">
                          <a:solidFill>
                            <a:schemeClr val="lt1"/>
                          </a:solidFill>
                          <a:effectLst/>
                          <a:latin typeface="+mn-lt"/>
                          <a:ea typeface="+mn-ea"/>
                          <a:cs typeface="+mn-cs"/>
                        </a:rPr>
                        <a:t>10. Podmienka, že žiadateľ, ktorým je </a:t>
                      </a:r>
                      <a:r>
                        <a:rPr lang="sk-SK" sz="1300" b="1" kern="1200" dirty="0" err="1" smtClean="0">
                          <a:solidFill>
                            <a:schemeClr val="lt1"/>
                          </a:solidFill>
                          <a:effectLst/>
                          <a:latin typeface="+mn-lt"/>
                          <a:ea typeface="+mn-ea"/>
                          <a:cs typeface="+mn-cs"/>
                        </a:rPr>
                        <a:t>právn</a:t>
                      </a:r>
                      <a:r>
                        <a:rPr lang="sk-SK" sz="1300" b="1" kern="1200" dirty="0" smtClean="0">
                          <a:solidFill>
                            <a:schemeClr val="lt1"/>
                          </a:solidFill>
                          <a:effectLst/>
                          <a:latin typeface="+mn-lt"/>
                          <a:ea typeface="+mn-ea"/>
                          <a:cs typeface="+mn-cs"/>
                        </a:rPr>
                        <a:t>. osoba, nemá </a:t>
                      </a:r>
                      <a:r>
                        <a:rPr lang="sk-SK" sz="1300" b="1" kern="1200" dirty="0" err="1" smtClean="0">
                          <a:solidFill>
                            <a:schemeClr val="lt1"/>
                          </a:solidFill>
                          <a:effectLst/>
                          <a:latin typeface="+mn-lt"/>
                          <a:ea typeface="+mn-ea"/>
                          <a:cs typeface="+mn-cs"/>
                        </a:rPr>
                        <a:t>právopl</a:t>
                      </a:r>
                      <a:r>
                        <a:rPr lang="sk-SK" sz="1300" b="1" kern="1200" dirty="0" smtClean="0">
                          <a:solidFill>
                            <a:schemeClr val="lt1"/>
                          </a:solidFill>
                          <a:effectLst/>
                          <a:latin typeface="+mn-lt"/>
                          <a:ea typeface="+mn-ea"/>
                          <a:cs typeface="+mn-cs"/>
                        </a:rPr>
                        <a:t>. rozsudkom uložený trest zákazu prijímať dotácie alebo subvencie, trest zákazu prijímať pomoc a podporu poskytovanú z fondov EÚ alebo trest zákazu účasti vo </a:t>
                      </a:r>
                      <a:r>
                        <a:rPr lang="sk-SK" sz="1300" b="1" kern="1200" dirty="0" err="1" smtClean="0">
                          <a:solidFill>
                            <a:schemeClr val="lt1"/>
                          </a:solidFill>
                          <a:effectLst/>
                          <a:latin typeface="+mn-lt"/>
                          <a:ea typeface="+mn-ea"/>
                          <a:cs typeface="+mn-cs"/>
                        </a:rPr>
                        <a:t>VO</a:t>
                      </a:r>
                      <a:r>
                        <a:rPr lang="sk-SK" sz="1300" b="1" kern="1200" dirty="0" smtClean="0">
                          <a:solidFill>
                            <a:schemeClr val="lt1"/>
                          </a:solidFill>
                          <a:effectLst/>
                          <a:latin typeface="+mn-lt"/>
                          <a:ea typeface="+mn-ea"/>
                          <a:cs typeface="+mn-cs"/>
                        </a:rPr>
                        <a:t> podľa </a:t>
                      </a:r>
                      <a:r>
                        <a:rPr lang="sk-SK" sz="1300" b="1" kern="1200" dirty="0" err="1" smtClean="0">
                          <a:solidFill>
                            <a:schemeClr val="lt1"/>
                          </a:solidFill>
                          <a:effectLst/>
                          <a:latin typeface="+mn-lt"/>
                          <a:ea typeface="+mn-ea"/>
                          <a:cs typeface="+mn-cs"/>
                        </a:rPr>
                        <a:t>osobitn</a:t>
                      </a:r>
                      <a:r>
                        <a:rPr lang="sk-SK" sz="1300" b="1" kern="1200" dirty="0" smtClean="0">
                          <a:solidFill>
                            <a:schemeClr val="lt1"/>
                          </a:solidFill>
                          <a:effectLst/>
                          <a:latin typeface="+mn-lt"/>
                          <a:ea typeface="+mn-ea"/>
                          <a:cs typeface="+mn-cs"/>
                        </a:rPr>
                        <a:t>.</a:t>
                      </a:r>
                      <a:r>
                        <a:rPr lang="sk-SK" sz="1300" b="1" kern="1200" baseline="0" dirty="0" smtClean="0">
                          <a:solidFill>
                            <a:schemeClr val="lt1"/>
                          </a:solidFill>
                          <a:effectLst/>
                          <a:latin typeface="+mn-lt"/>
                          <a:ea typeface="+mn-ea"/>
                          <a:cs typeface="+mn-cs"/>
                        </a:rPr>
                        <a:t> </a:t>
                      </a:r>
                      <a:r>
                        <a:rPr lang="sk-SK" sz="1300" b="1" kern="1200" dirty="0" smtClean="0">
                          <a:solidFill>
                            <a:schemeClr val="lt1"/>
                          </a:solidFill>
                          <a:effectLst/>
                          <a:latin typeface="+mn-lt"/>
                          <a:ea typeface="+mn-ea"/>
                          <a:cs typeface="+mn-cs"/>
                        </a:rPr>
                        <a:t>predpisu </a:t>
                      </a:r>
                      <a:endParaRPr lang="sk-SK" sz="1300" dirty="0"/>
                    </a:p>
                  </a:txBody>
                  <a:tcPr/>
                </a:tc>
                <a:tc>
                  <a:txBody>
                    <a:bodyPr/>
                    <a:lstStyle/>
                    <a:p>
                      <a:r>
                        <a:rPr lang="sk-SK" sz="1300" b="0" kern="1200" dirty="0" smtClean="0">
                          <a:solidFill>
                            <a:schemeClr val="lt1"/>
                          </a:solidFill>
                          <a:effectLst/>
                          <a:latin typeface="+mn-lt"/>
                          <a:ea typeface="+mn-ea"/>
                          <a:cs typeface="+mn-cs"/>
                        </a:rPr>
                        <a:t>Zákon č. 91/2016 Z. z. o trestnej zodpovednosti právnických osôb a o zmene a doplnení niektorých zákonov.</a:t>
                      </a:r>
                    </a:p>
                    <a:p>
                      <a:r>
                        <a:rPr lang="sk-SK" sz="1300" b="0" kern="1200" dirty="0" smtClean="0">
                          <a:solidFill>
                            <a:schemeClr val="lt1"/>
                          </a:solidFill>
                          <a:effectLst/>
                          <a:latin typeface="+mn-lt"/>
                          <a:ea typeface="+mn-ea"/>
                          <a:cs typeface="+mn-cs"/>
                        </a:rPr>
                        <a:t>Podmienka sa nevzťahuje na žiadateľov podľa § 5 ods. 1 zákona o trestnej zodpovednosti PO.</a:t>
                      </a:r>
                    </a:p>
                    <a:p>
                      <a:r>
                        <a:rPr lang="sk-SK" sz="1300" b="0" kern="1200" dirty="0" smtClean="0">
                          <a:solidFill>
                            <a:schemeClr val="lt1"/>
                          </a:solidFill>
                          <a:effectLst/>
                          <a:latin typeface="+mn-lt"/>
                          <a:ea typeface="+mn-ea"/>
                          <a:cs typeface="+mn-cs"/>
                        </a:rPr>
                        <a:t>Spôsob overenia: ITMS2014+ / </a:t>
                      </a:r>
                      <a:r>
                        <a:rPr lang="sk-SK" sz="1300" b="1" u="sng" kern="1200" dirty="0" smtClean="0">
                          <a:solidFill>
                            <a:schemeClr val="lt1"/>
                          </a:solidFill>
                          <a:effectLst/>
                          <a:latin typeface="+mn-lt"/>
                          <a:ea typeface="+mn-ea"/>
                          <a:cs typeface="+mn-cs"/>
                          <a:hlinkClick r:id="rId2"/>
                        </a:rPr>
                        <a:t>https://esluzby.genpro.gov.sk/zoznam-odsudenych-pravnickych-osob</a:t>
                      </a:r>
                      <a:endParaRPr lang="sk-SK" sz="1300" b="1" kern="1200" dirty="0" smtClean="0">
                        <a:solidFill>
                          <a:schemeClr val="lt1"/>
                        </a:solidFill>
                        <a:effectLst/>
                        <a:latin typeface="+mn-lt"/>
                        <a:ea typeface="+mn-ea"/>
                        <a:cs typeface="+mn-cs"/>
                      </a:endParaRPr>
                    </a:p>
                  </a:txBody>
                  <a:tcPr/>
                </a:tc>
                <a:tc>
                  <a:txBody>
                    <a:bodyPr/>
                    <a:lstStyle/>
                    <a:p>
                      <a:r>
                        <a:rPr lang="sk-SK" sz="1300" b="0" dirty="0" smtClean="0"/>
                        <a:t>Formulár ŽoNFP, </a:t>
                      </a:r>
                      <a:r>
                        <a:rPr lang="sk-SK" sz="1300" dirty="0" smtClean="0"/>
                        <a:t>časť 15. Čestné vyhlásenie žiadateľa </a:t>
                      </a:r>
                    </a:p>
                  </a:txBody>
                  <a:tcPr/>
                </a:tc>
              </a:tr>
              <a:tr h="1427131">
                <a:tc>
                  <a:txBody>
                    <a:bodyPr/>
                    <a:lstStyle/>
                    <a:p>
                      <a:r>
                        <a:rPr lang="sk-SK" sz="1300" b="1" kern="1200" dirty="0" smtClean="0">
                          <a:solidFill>
                            <a:schemeClr val="dk1"/>
                          </a:solidFill>
                          <a:effectLst/>
                          <a:latin typeface="+mn-lt"/>
                          <a:ea typeface="+mn-ea"/>
                          <a:cs typeface="+mn-cs"/>
                        </a:rPr>
                        <a:t>11. Podmienka, že aktivity projektu sú zamerané na cieľové skupiny, v prospech ktorých má byť projekt realizovaný</a:t>
                      </a:r>
                      <a:endParaRPr lang="sk-SK" sz="1300" kern="1200" dirty="0">
                        <a:solidFill>
                          <a:schemeClr val="dk1"/>
                        </a:solidFill>
                        <a:effectLst/>
                        <a:latin typeface="+mn-lt"/>
                        <a:ea typeface="+mn-ea"/>
                        <a:cs typeface="+mn-cs"/>
                      </a:endParaRPr>
                    </a:p>
                  </a:txBody>
                  <a:tcPr/>
                </a:tc>
                <a:tc>
                  <a:txBody>
                    <a:bodyPr/>
                    <a:lstStyle/>
                    <a:p>
                      <a:pPr algn="just"/>
                      <a:r>
                        <a:rPr lang="sk-SK" sz="1300" kern="1200" dirty="0" smtClean="0">
                          <a:solidFill>
                            <a:schemeClr val="dk1"/>
                          </a:solidFill>
                          <a:effectLst/>
                          <a:latin typeface="+mn-lt"/>
                          <a:ea typeface="+mn-ea"/>
                          <a:cs typeface="+mn-cs"/>
                        </a:rPr>
                        <a:t>V zmysle prioritnej osi č. 5 OP ĽZ sú oprávnenou cieľovou skupinou:</a:t>
                      </a:r>
                    </a:p>
                    <a:p>
                      <a:pPr algn="just"/>
                      <a:r>
                        <a:rPr lang="sk-SK" sz="1300" kern="1200" dirty="0" smtClean="0">
                          <a:solidFill>
                            <a:schemeClr val="dk1"/>
                          </a:solidFill>
                          <a:effectLst/>
                          <a:latin typeface="+mn-lt"/>
                          <a:ea typeface="+mn-ea"/>
                          <a:cs typeface="+mn-cs"/>
                        </a:rPr>
                        <a:t>•</a:t>
                      </a:r>
                      <a:r>
                        <a:rPr lang="sk-SK" sz="1300" kern="1200" baseline="0" dirty="0" smtClean="0">
                          <a:solidFill>
                            <a:schemeClr val="dk1"/>
                          </a:solidFill>
                          <a:effectLst/>
                          <a:latin typeface="+mn-lt"/>
                          <a:ea typeface="+mn-ea"/>
                          <a:cs typeface="+mn-cs"/>
                        </a:rPr>
                        <a:t> </a:t>
                      </a:r>
                      <a:r>
                        <a:rPr lang="sk-SK" sz="1300" b="1" kern="1200" dirty="0" smtClean="0">
                          <a:solidFill>
                            <a:schemeClr val="dk1"/>
                          </a:solidFill>
                          <a:effectLst/>
                          <a:latin typeface="+mn-lt"/>
                          <a:ea typeface="+mn-ea"/>
                          <a:cs typeface="+mn-cs"/>
                        </a:rPr>
                        <a:t>žiaci základných a stredných škôl pochádzajúci z MRK  </a:t>
                      </a:r>
                    </a:p>
                    <a:p>
                      <a:pPr algn="just"/>
                      <a:r>
                        <a:rPr lang="sk-SK" sz="1300" kern="1200" dirty="0" smtClean="0">
                          <a:solidFill>
                            <a:schemeClr val="dk1"/>
                          </a:solidFill>
                          <a:effectLst/>
                          <a:latin typeface="+mn-lt"/>
                          <a:ea typeface="+mn-ea"/>
                          <a:cs typeface="+mn-cs"/>
                        </a:rPr>
                        <a:t>Osoby cieľovej skupiny musia mať bydlisko (</a:t>
                      </a:r>
                      <a:r>
                        <a:rPr lang="sk-SK" sz="1300" kern="1200" dirty="0" err="1" smtClean="0">
                          <a:solidFill>
                            <a:schemeClr val="dk1"/>
                          </a:solidFill>
                          <a:effectLst/>
                          <a:latin typeface="+mn-lt"/>
                          <a:ea typeface="+mn-ea"/>
                          <a:cs typeface="+mn-cs"/>
                        </a:rPr>
                        <a:t>def</a:t>
                      </a:r>
                      <a:r>
                        <a:rPr lang="sk-SK" sz="1300" kern="1200" dirty="0" smtClean="0">
                          <a:solidFill>
                            <a:schemeClr val="dk1"/>
                          </a:solidFill>
                          <a:effectLst/>
                          <a:latin typeface="+mn-lt"/>
                          <a:ea typeface="+mn-ea"/>
                          <a:cs typeface="+mn-cs"/>
                        </a:rPr>
                        <a:t>. vo výzve) v niektorej z obcí uvedených v prílohe č. 9 výzvy „Zoznam obcí s oprávnenou cieľovou skupinou“.</a:t>
                      </a:r>
                    </a:p>
                    <a:p>
                      <a:pPr algn="just"/>
                      <a:r>
                        <a:rPr lang="sk-SK" sz="1300" kern="1200" dirty="0" smtClean="0">
                          <a:solidFill>
                            <a:schemeClr val="dk1"/>
                          </a:solidFill>
                          <a:effectLst/>
                          <a:latin typeface="+mn-lt"/>
                          <a:ea typeface="+mn-ea"/>
                          <a:cs typeface="+mn-cs"/>
                        </a:rPr>
                        <a:t>V rámci žiakov základnej školy sú oprávnenou cieľovou skupinou iba žiaci 2. stupňa (5. až 9. ročník ZŠ).</a:t>
                      </a:r>
                    </a:p>
                  </a:txBody>
                  <a:tcPr/>
                </a:tc>
                <a:tc>
                  <a:txBody>
                    <a:bodyPr/>
                    <a:lstStyle/>
                    <a:p>
                      <a:r>
                        <a:rPr lang="sk-SK" sz="1300" dirty="0" smtClean="0"/>
                        <a:t>Formulár ŽoNFP, časť 8 </a:t>
                      </a:r>
                      <a:r>
                        <a:rPr lang="sk-SK" sz="1300" b="1" dirty="0" smtClean="0"/>
                        <a:t>Popis cieľovej skupiny</a:t>
                      </a:r>
                    </a:p>
                    <a:p>
                      <a:r>
                        <a:rPr lang="sk-SK" sz="1300" dirty="0" smtClean="0"/>
                        <a:t>Formulár ŽoNFP, časť 15. </a:t>
                      </a:r>
                      <a:r>
                        <a:rPr lang="sk-SK" sz="1300" b="1" dirty="0" smtClean="0"/>
                        <a:t>Čestné vyhlásenie žiadateľa</a:t>
                      </a:r>
                    </a:p>
                    <a:p>
                      <a:r>
                        <a:rPr lang="sk-SK" sz="1300" dirty="0" smtClean="0"/>
                        <a:t>Príloha č. 9 výzvy </a:t>
                      </a:r>
                      <a:r>
                        <a:rPr lang="sk-SK" sz="1300" b="1" dirty="0" smtClean="0"/>
                        <a:t>Zoznam obcí s opráv. CS</a:t>
                      </a:r>
                    </a:p>
                  </a:txBody>
                  <a:tcPr/>
                </a:tc>
              </a:tr>
              <a:tr h="1619819">
                <a:tc>
                  <a:txBody>
                    <a:bodyPr/>
                    <a:lstStyle/>
                    <a:p>
                      <a:r>
                        <a:rPr lang="sk-SK" sz="1300" b="1" kern="1200" dirty="0" smtClean="0">
                          <a:solidFill>
                            <a:schemeClr val="dk1"/>
                          </a:solidFill>
                          <a:effectLst/>
                          <a:latin typeface="+mn-lt"/>
                          <a:ea typeface="+mn-ea"/>
                          <a:cs typeface="+mn-cs"/>
                        </a:rPr>
                        <a:t>12. Podmienka, že hlavná aktivita projektu je vo vecnom súlade s oprávnenou aktivitou OP ĽZ</a:t>
                      </a:r>
                      <a:endParaRPr lang="sk-SK" sz="1300" dirty="0"/>
                    </a:p>
                  </a:txBody>
                  <a:tcPr/>
                </a:tc>
                <a:tc>
                  <a:txBody>
                    <a:bodyPr/>
                    <a:lstStyle/>
                    <a:p>
                      <a:r>
                        <a:rPr lang="sk-SK" sz="1300" u="sng" kern="1200" dirty="0" smtClean="0">
                          <a:solidFill>
                            <a:schemeClr val="dk1"/>
                          </a:solidFill>
                          <a:effectLst/>
                          <a:latin typeface="+mn-lt"/>
                          <a:ea typeface="+mn-ea"/>
                          <a:cs typeface="+mn-cs"/>
                        </a:rPr>
                        <a:t>Oprávnený typ aktivity: </a:t>
                      </a:r>
                      <a:r>
                        <a:rPr lang="sk-SK" sz="1300" kern="1200" dirty="0" smtClean="0">
                          <a:solidFill>
                            <a:schemeClr val="dk1"/>
                          </a:solidFill>
                          <a:effectLst/>
                          <a:latin typeface="+mn-lt"/>
                          <a:ea typeface="+mn-ea"/>
                          <a:cs typeface="+mn-cs"/>
                        </a:rPr>
                        <a:t>Systematické poskytovanie </a:t>
                      </a:r>
                      <a:r>
                        <a:rPr lang="sk-SK" sz="1300" kern="1200" dirty="0" err="1" smtClean="0">
                          <a:solidFill>
                            <a:schemeClr val="dk1"/>
                          </a:solidFill>
                          <a:effectLst/>
                          <a:latin typeface="+mn-lt"/>
                          <a:ea typeface="+mn-ea"/>
                          <a:cs typeface="+mn-cs"/>
                        </a:rPr>
                        <a:t>tút</a:t>
                      </a:r>
                      <a:r>
                        <a:rPr lang="sk-SK" sz="1300" kern="1200" dirty="0" smtClean="0">
                          <a:solidFill>
                            <a:schemeClr val="dk1"/>
                          </a:solidFill>
                          <a:effectLst/>
                          <a:latin typeface="+mn-lt"/>
                          <a:ea typeface="+mn-ea"/>
                          <a:cs typeface="+mn-cs"/>
                        </a:rPr>
                        <a:t>. a </a:t>
                      </a:r>
                      <a:r>
                        <a:rPr lang="sk-SK" sz="1300" kern="1200" dirty="0" err="1" smtClean="0">
                          <a:solidFill>
                            <a:schemeClr val="dk1"/>
                          </a:solidFill>
                          <a:effectLst/>
                          <a:latin typeface="+mn-lt"/>
                          <a:ea typeface="+mn-ea"/>
                          <a:cs typeface="+mn-cs"/>
                        </a:rPr>
                        <a:t>ment</a:t>
                      </a:r>
                      <a:r>
                        <a:rPr lang="sk-SK" sz="1300" kern="1200" dirty="0" smtClean="0">
                          <a:solidFill>
                            <a:schemeClr val="dk1"/>
                          </a:solidFill>
                          <a:effectLst/>
                          <a:latin typeface="+mn-lt"/>
                          <a:ea typeface="+mn-ea"/>
                          <a:cs typeface="+mn-cs"/>
                        </a:rPr>
                        <a:t>. podpory pre žiakov z MRK s dôrazom na </a:t>
                      </a:r>
                      <a:r>
                        <a:rPr lang="sk-SK" sz="1300" kern="1200" dirty="0" err="1" smtClean="0">
                          <a:solidFill>
                            <a:schemeClr val="dk1"/>
                          </a:solidFill>
                          <a:effectLst/>
                          <a:latin typeface="+mn-lt"/>
                          <a:ea typeface="+mn-ea"/>
                          <a:cs typeface="+mn-cs"/>
                        </a:rPr>
                        <a:t>úsp</a:t>
                      </a:r>
                      <a:r>
                        <a:rPr lang="sk-SK" sz="1300" kern="1200" dirty="0" smtClean="0">
                          <a:solidFill>
                            <a:schemeClr val="dk1"/>
                          </a:solidFill>
                          <a:effectLst/>
                          <a:latin typeface="+mn-lt"/>
                          <a:ea typeface="+mn-ea"/>
                          <a:cs typeface="+mn-cs"/>
                        </a:rPr>
                        <a:t>. ukončenie ZŠ a plyn. prechod na SŠ</a:t>
                      </a:r>
                    </a:p>
                    <a:p>
                      <a:r>
                        <a:rPr lang="sk-SK" sz="1300" u="sng" kern="1200" dirty="0" smtClean="0">
                          <a:solidFill>
                            <a:schemeClr val="dk1"/>
                          </a:solidFill>
                          <a:effectLst/>
                          <a:latin typeface="+mn-lt"/>
                          <a:ea typeface="+mn-ea"/>
                          <a:cs typeface="+mn-cs"/>
                        </a:rPr>
                        <a:t>Názov hl. aktivity:</a:t>
                      </a:r>
                      <a:r>
                        <a:rPr lang="sk-SK" sz="1300" u="sng" kern="1200" baseline="0" dirty="0" smtClean="0">
                          <a:solidFill>
                            <a:schemeClr val="dk1"/>
                          </a:solidFill>
                          <a:effectLst/>
                          <a:latin typeface="+mn-lt"/>
                          <a:ea typeface="+mn-ea"/>
                          <a:cs typeface="+mn-cs"/>
                        </a:rPr>
                        <a:t> </a:t>
                      </a:r>
                      <a:r>
                        <a:rPr lang="sk-SK" sz="1300" b="1" kern="1200" dirty="0" smtClean="0">
                          <a:solidFill>
                            <a:schemeClr val="dk1"/>
                          </a:solidFill>
                          <a:effectLst/>
                          <a:latin typeface="+mn-lt"/>
                          <a:ea typeface="+mn-ea"/>
                          <a:cs typeface="+mn-cs"/>
                        </a:rPr>
                        <a:t>Poskytovanie </a:t>
                      </a:r>
                      <a:r>
                        <a:rPr lang="sk-SK" sz="1300" b="1" kern="1200" dirty="0" err="1" smtClean="0">
                          <a:solidFill>
                            <a:schemeClr val="dk1"/>
                          </a:solidFill>
                          <a:effectLst/>
                          <a:latin typeface="+mn-lt"/>
                          <a:ea typeface="+mn-ea"/>
                          <a:cs typeface="+mn-cs"/>
                        </a:rPr>
                        <a:t>ment</a:t>
                      </a:r>
                      <a:r>
                        <a:rPr lang="sk-SK" sz="1300" b="1" kern="1200" dirty="0" smtClean="0">
                          <a:solidFill>
                            <a:schemeClr val="dk1"/>
                          </a:solidFill>
                          <a:effectLst/>
                          <a:latin typeface="+mn-lt"/>
                          <a:ea typeface="+mn-ea"/>
                          <a:cs typeface="+mn-cs"/>
                        </a:rPr>
                        <a:t>. a </a:t>
                      </a:r>
                      <a:r>
                        <a:rPr lang="sk-SK" sz="1300" b="1" kern="1200" dirty="0" err="1" smtClean="0">
                          <a:solidFill>
                            <a:schemeClr val="dk1"/>
                          </a:solidFill>
                          <a:effectLst/>
                          <a:latin typeface="+mn-lt"/>
                          <a:ea typeface="+mn-ea"/>
                          <a:cs typeface="+mn-cs"/>
                        </a:rPr>
                        <a:t>tút</a:t>
                      </a:r>
                      <a:r>
                        <a:rPr lang="sk-SK" sz="1300" b="1" kern="1200" dirty="0" smtClean="0">
                          <a:solidFill>
                            <a:schemeClr val="dk1"/>
                          </a:solidFill>
                          <a:effectLst/>
                          <a:latin typeface="+mn-lt"/>
                          <a:ea typeface="+mn-ea"/>
                          <a:cs typeface="+mn-cs"/>
                        </a:rPr>
                        <a:t>. podpory pre žiakov z MRK</a:t>
                      </a:r>
                    </a:p>
                    <a:p>
                      <a:r>
                        <a:rPr lang="sk-SK" sz="1300" kern="1200" dirty="0" smtClean="0">
                          <a:solidFill>
                            <a:schemeClr val="dk1"/>
                          </a:solidFill>
                          <a:effectLst/>
                          <a:latin typeface="+mn-lt"/>
                          <a:ea typeface="+mn-ea"/>
                          <a:cs typeface="+mn-cs"/>
                        </a:rPr>
                        <a:t>V rámci HA môže žiadateľ poskytovať </a:t>
                      </a:r>
                      <a:r>
                        <a:rPr lang="sk-SK" sz="1300" kern="1200" dirty="0" err="1" smtClean="0">
                          <a:solidFill>
                            <a:schemeClr val="dk1"/>
                          </a:solidFill>
                          <a:effectLst/>
                          <a:latin typeface="+mn-lt"/>
                          <a:ea typeface="+mn-ea"/>
                          <a:cs typeface="+mn-cs"/>
                        </a:rPr>
                        <a:t>ment</a:t>
                      </a:r>
                      <a:r>
                        <a:rPr lang="sk-SK" sz="1300" kern="1200" dirty="0" smtClean="0">
                          <a:solidFill>
                            <a:schemeClr val="dk1"/>
                          </a:solidFill>
                          <a:effectLst/>
                          <a:latin typeface="+mn-lt"/>
                          <a:ea typeface="+mn-ea"/>
                          <a:cs typeface="+mn-cs"/>
                        </a:rPr>
                        <a:t>. podporu aj bez poskytovania </a:t>
                      </a:r>
                      <a:r>
                        <a:rPr lang="sk-SK" sz="1300" kern="1200" dirty="0" err="1" smtClean="0">
                          <a:solidFill>
                            <a:schemeClr val="dk1"/>
                          </a:solidFill>
                          <a:effectLst/>
                          <a:latin typeface="+mn-lt"/>
                          <a:ea typeface="+mn-ea"/>
                          <a:cs typeface="+mn-cs"/>
                        </a:rPr>
                        <a:t>tútoringu</a:t>
                      </a:r>
                      <a:r>
                        <a:rPr lang="sk-SK" sz="1300" kern="1200" dirty="0" smtClean="0">
                          <a:solidFill>
                            <a:schemeClr val="dk1"/>
                          </a:solidFill>
                          <a:effectLst/>
                          <a:latin typeface="+mn-lt"/>
                          <a:ea typeface="+mn-ea"/>
                          <a:cs typeface="+mn-cs"/>
                        </a:rPr>
                        <a:t>, tzn. poskytovanie </a:t>
                      </a:r>
                      <a:r>
                        <a:rPr lang="sk-SK" sz="1300" kern="1200" dirty="0" err="1" smtClean="0">
                          <a:solidFill>
                            <a:schemeClr val="dk1"/>
                          </a:solidFill>
                          <a:effectLst/>
                          <a:latin typeface="+mn-lt"/>
                          <a:ea typeface="+mn-ea"/>
                          <a:cs typeface="+mn-cs"/>
                        </a:rPr>
                        <a:t>tútoringu</a:t>
                      </a:r>
                      <a:r>
                        <a:rPr lang="sk-SK" sz="1300" kern="1200" dirty="0" smtClean="0">
                          <a:solidFill>
                            <a:schemeClr val="dk1"/>
                          </a:solidFill>
                          <a:effectLst/>
                          <a:latin typeface="+mn-lt"/>
                          <a:ea typeface="+mn-ea"/>
                          <a:cs typeface="+mn-cs"/>
                        </a:rPr>
                        <a:t> je dobrovoľné na základe </a:t>
                      </a:r>
                      <a:r>
                        <a:rPr lang="sk-SK" sz="1300" kern="1200" dirty="0" err="1" smtClean="0">
                          <a:solidFill>
                            <a:schemeClr val="dk1"/>
                          </a:solidFill>
                          <a:effectLst/>
                          <a:latin typeface="+mn-lt"/>
                          <a:ea typeface="+mn-ea"/>
                          <a:cs typeface="+mn-cs"/>
                        </a:rPr>
                        <a:t>indiv</a:t>
                      </a:r>
                      <a:r>
                        <a:rPr lang="sk-SK" sz="1300" kern="1200" dirty="0" smtClean="0">
                          <a:solidFill>
                            <a:schemeClr val="dk1"/>
                          </a:solidFill>
                          <a:effectLst/>
                          <a:latin typeface="+mn-lt"/>
                          <a:ea typeface="+mn-ea"/>
                          <a:cs typeface="+mn-cs"/>
                        </a:rPr>
                        <a:t>.</a:t>
                      </a:r>
                      <a:r>
                        <a:rPr lang="sk-SK" sz="1300" kern="1200" baseline="0" dirty="0" smtClean="0">
                          <a:solidFill>
                            <a:schemeClr val="dk1"/>
                          </a:solidFill>
                          <a:effectLst/>
                          <a:latin typeface="+mn-lt"/>
                          <a:ea typeface="+mn-ea"/>
                          <a:cs typeface="+mn-cs"/>
                        </a:rPr>
                        <a:t> </a:t>
                      </a:r>
                      <a:r>
                        <a:rPr lang="sk-SK" sz="1300" kern="1200" dirty="0" smtClean="0">
                          <a:solidFill>
                            <a:schemeClr val="dk1"/>
                          </a:solidFill>
                          <a:effectLst/>
                          <a:latin typeface="+mn-lt"/>
                          <a:ea typeface="+mn-ea"/>
                          <a:cs typeface="+mn-cs"/>
                        </a:rPr>
                        <a:t>potrieb </a:t>
                      </a:r>
                      <a:r>
                        <a:rPr lang="sk-SK" sz="1300" kern="1200" dirty="0" err="1" smtClean="0">
                          <a:solidFill>
                            <a:schemeClr val="dk1"/>
                          </a:solidFill>
                          <a:effectLst/>
                          <a:latin typeface="+mn-lt"/>
                          <a:ea typeface="+mn-ea"/>
                          <a:cs typeface="+mn-cs"/>
                        </a:rPr>
                        <a:t>ment</a:t>
                      </a:r>
                      <a:r>
                        <a:rPr lang="sk-SK" sz="1300" kern="1200" dirty="0" smtClean="0">
                          <a:solidFill>
                            <a:schemeClr val="dk1"/>
                          </a:solidFill>
                          <a:effectLst/>
                          <a:latin typeface="+mn-lt"/>
                          <a:ea typeface="+mn-ea"/>
                          <a:cs typeface="+mn-cs"/>
                        </a:rPr>
                        <a:t>. žiakov.</a:t>
                      </a:r>
                    </a:p>
                    <a:p>
                      <a:r>
                        <a:rPr lang="sk-SK" sz="1300" u="sng" kern="1200" dirty="0" smtClean="0">
                          <a:solidFill>
                            <a:schemeClr val="dk1"/>
                          </a:solidFill>
                          <a:effectLst/>
                          <a:latin typeface="+mn-lt"/>
                          <a:ea typeface="+mn-ea"/>
                          <a:cs typeface="+mn-cs"/>
                        </a:rPr>
                        <a:t>Poskytovanie </a:t>
                      </a:r>
                      <a:r>
                        <a:rPr lang="sk-SK" sz="1300" u="sng" kern="1200" dirty="0" err="1" smtClean="0">
                          <a:solidFill>
                            <a:schemeClr val="dk1"/>
                          </a:solidFill>
                          <a:effectLst/>
                          <a:latin typeface="+mn-lt"/>
                          <a:ea typeface="+mn-ea"/>
                          <a:cs typeface="+mn-cs"/>
                        </a:rPr>
                        <a:t>tút</a:t>
                      </a:r>
                      <a:r>
                        <a:rPr lang="sk-SK" sz="1300" u="sng" kern="1200" dirty="0" smtClean="0">
                          <a:solidFill>
                            <a:schemeClr val="dk1"/>
                          </a:solidFill>
                          <a:effectLst/>
                          <a:latin typeface="+mn-lt"/>
                          <a:ea typeface="+mn-ea"/>
                          <a:cs typeface="+mn-cs"/>
                        </a:rPr>
                        <a:t>. podpory bez </a:t>
                      </a:r>
                      <a:r>
                        <a:rPr lang="sk-SK" sz="1300" u="sng" kern="1200" dirty="0" err="1" smtClean="0">
                          <a:solidFill>
                            <a:schemeClr val="dk1"/>
                          </a:solidFill>
                          <a:effectLst/>
                          <a:latin typeface="+mn-lt"/>
                          <a:ea typeface="+mn-ea"/>
                          <a:cs typeface="+mn-cs"/>
                        </a:rPr>
                        <a:t>mentoringu</a:t>
                      </a:r>
                      <a:r>
                        <a:rPr lang="sk-SK" sz="1300" u="sng" kern="1200" dirty="0" smtClean="0">
                          <a:solidFill>
                            <a:schemeClr val="dk1"/>
                          </a:solidFill>
                          <a:effectLst/>
                          <a:latin typeface="+mn-lt"/>
                          <a:ea typeface="+mn-ea"/>
                          <a:cs typeface="+mn-cs"/>
                        </a:rPr>
                        <a:t> nie je oprávnené.</a:t>
                      </a:r>
                    </a:p>
                  </a:txBody>
                  <a:tcPr/>
                </a:tc>
                <a:tc>
                  <a:txBody>
                    <a:bodyPr/>
                    <a:lstStyle/>
                    <a:p>
                      <a:r>
                        <a:rPr lang="sk-SK" sz="1300" dirty="0" smtClean="0"/>
                        <a:t>Formulár ŽoNFP, časť </a:t>
                      </a:r>
                      <a:r>
                        <a:rPr lang="sk-SK" sz="1300" b="0" dirty="0" smtClean="0"/>
                        <a:t>7.2</a:t>
                      </a:r>
                      <a:r>
                        <a:rPr lang="sk-SK" sz="1300" b="1" dirty="0" smtClean="0"/>
                        <a:t> Spôsob realizácie aktivít projektu</a:t>
                      </a:r>
                      <a:r>
                        <a:rPr lang="sk-SK" sz="1300" dirty="0" smtClean="0"/>
                        <a:t>, časť 9. </a:t>
                      </a:r>
                      <a:r>
                        <a:rPr lang="sk-SK" sz="1300" b="1" dirty="0" smtClean="0"/>
                        <a:t>Harmonogram realizácie aktivít</a:t>
                      </a:r>
                    </a:p>
                  </a:txBody>
                  <a:tcPr/>
                </a:tc>
              </a:tr>
            </a:tbl>
          </a:graphicData>
        </a:graphic>
      </p:graphicFrame>
    </p:spTree>
    <p:extLst>
      <p:ext uri="{BB962C8B-B14F-4D97-AF65-F5344CB8AC3E}">
        <p14:creationId xmlns:p14="http://schemas.microsoft.com/office/powerpoint/2010/main" val="18889273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418058"/>
          </a:xfrm>
        </p:spPr>
        <p:txBody>
          <a:bodyPr/>
          <a:lstStyle/>
          <a:p>
            <a:pPr algn="l"/>
            <a:r>
              <a:rPr lang="sk-SK" sz="2800" dirty="0" smtClean="0">
                <a:solidFill>
                  <a:schemeClr val="accent6"/>
                </a:solidFill>
              </a:rPr>
              <a:t>Podmienky poskytnutia príspevku</a:t>
            </a:r>
            <a:endParaRPr lang="sk-SK" sz="2800" dirty="0">
              <a:solidFill>
                <a:schemeClr val="accent6"/>
              </a:solidFill>
            </a:endParaRPr>
          </a:p>
        </p:txBody>
      </p:sp>
      <p:graphicFrame>
        <p:nvGraphicFramePr>
          <p:cNvPr id="7" name="Zástupný symbol obsahu 6"/>
          <p:cNvGraphicFramePr>
            <a:graphicFrameLocks noGrp="1"/>
          </p:cNvGraphicFramePr>
          <p:nvPr>
            <p:ph idx="1"/>
            <p:extLst>
              <p:ext uri="{D42A27DB-BD31-4B8C-83A1-F6EECF244321}">
                <p14:modId xmlns:p14="http://schemas.microsoft.com/office/powerpoint/2010/main" val="697580143"/>
              </p:ext>
            </p:extLst>
          </p:nvPr>
        </p:nvGraphicFramePr>
        <p:xfrm>
          <a:off x="323528" y="856425"/>
          <a:ext cx="8496944" cy="5166618"/>
        </p:xfrm>
        <a:graphic>
          <a:graphicData uri="http://schemas.openxmlformats.org/drawingml/2006/table">
            <a:tbl>
              <a:tblPr firstRow="1" bandRow="1">
                <a:tableStyleId>{93296810-A885-4BE3-A3E7-6D5BEEA58F35}</a:tableStyleId>
              </a:tblPr>
              <a:tblGrid>
                <a:gridCol w="2088232"/>
                <a:gridCol w="4608512"/>
                <a:gridCol w="1800200"/>
              </a:tblGrid>
              <a:tr h="2068519">
                <a:tc>
                  <a:txBody>
                    <a:bodyPr/>
                    <a:lstStyle/>
                    <a:p>
                      <a:r>
                        <a:rPr lang="sk-SK" sz="1300" b="1" kern="1200" dirty="0" smtClean="0">
                          <a:solidFill>
                            <a:schemeClr val="lt1"/>
                          </a:solidFill>
                          <a:effectLst/>
                          <a:latin typeface="+mn-lt"/>
                          <a:ea typeface="+mn-ea"/>
                          <a:cs typeface="+mn-cs"/>
                        </a:rPr>
                        <a:t>13. Podmienka, že žiadateľ neukončil fyzickú realizáciu všetkých hlavných aktivít projektu pred predložením ŽoNFP</a:t>
                      </a:r>
                      <a:endParaRPr lang="sk-SK" sz="1300" dirty="0"/>
                    </a:p>
                  </a:txBody>
                  <a:tcPr/>
                </a:tc>
                <a:tc>
                  <a:txBody>
                    <a:bodyPr/>
                    <a:lstStyle/>
                    <a:p>
                      <a:r>
                        <a:rPr lang="sk-SK" sz="1300" b="0" kern="1200" dirty="0" smtClean="0">
                          <a:solidFill>
                            <a:schemeClr val="lt1"/>
                          </a:solidFill>
                          <a:effectLst/>
                          <a:latin typeface="+mn-lt"/>
                          <a:ea typeface="+mn-ea"/>
                          <a:cs typeface="+mn-cs"/>
                        </a:rPr>
                        <a:t>Žiadateľ nesmie ukončiť fyzickú realizáciu všetkých hlavných aktivít projektu, </a:t>
                      </a:r>
                      <a:r>
                        <a:rPr lang="sk-SK" sz="1300" b="0" kern="1200" dirty="0" err="1" smtClean="0">
                          <a:solidFill>
                            <a:schemeClr val="lt1"/>
                          </a:solidFill>
                          <a:effectLst/>
                          <a:latin typeface="+mn-lt"/>
                          <a:ea typeface="+mn-ea"/>
                          <a:cs typeface="+mn-cs"/>
                        </a:rPr>
                        <a:t>t.j</a:t>
                      </a:r>
                      <a:r>
                        <a:rPr lang="sk-SK" sz="1300" b="0" kern="1200" dirty="0" smtClean="0">
                          <a:solidFill>
                            <a:schemeClr val="lt1"/>
                          </a:solidFill>
                          <a:effectLst/>
                          <a:latin typeface="+mn-lt"/>
                          <a:ea typeface="+mn-ea"/>
                          <a:cs typeface="+mn-cs"/>
                        </a:rPr>
                        <a:t>. plne zrealizovať všetky hlavné aktivity projektu, pred predložením ŽoNFP na SO.</a:t>
                      </a:r>
                    </a:p>
                  </a:txBody>
                  <a:tcPr/>
                </a:tc>
                <a:tc>
                  <a:txBody>
                    <a:bodyPr/>
                    <a:lstStyle/>
                    <a:p>
                      <a:r>
                        <a:rPr lang="sk-SK" sz="1300" b="0" dirty="0" smtClean="0"/>
                        <a:t>Formulár ŽoNFP, časť 9 </a:t>
                      </a:r>
                      <a:r>
                        <a:rPr lang="sk-SK" sz="1300" b="1" dirty="0" smtClean="0"/>
                        <a:t>Harmonogram realizácie aktivít</a:t>
                      </a:r>
                    </a:p>
                  </a:txBody>
                  <a:tcPr/>
                </a:tc>
              </a:tr>
              <a:tr h="1427131">
                <a:tc>
                  <a:txBody>
                    <a:bodyPr/>
                    <a:lstStyle/>
                    <a:p>
                      <a:r>
                        <a:rPr lang="sk-SK" sz="1300" b="1" kern="1200" dirty="0" smtClean="0">
                          <a:solidFill>
                            <a:schemeClr val="dk1"/>
                          </a:solidFill>
                          <a:effectLst/>
                          <a:latin typeface="+mn-lt"/>
                          <a:ea typeface="+mn-ea"/>
                          <a:cs typeface="+mn-cs"/>
                        </a:rPr>
                        <a:t>14. Podmienka, že výdavky projektu sú oprávnené a nárokovaná výška výdavkov je oprávnená na financovanie z OP ĽZ</a:t>
                      </a:r>
                      <a:endParaRPr lang="sk-SK" sz="1300" kern="1200" dirty="0">
                        <a:solidFill>
                          <a:schemeClr val="dk1"/>
                        </a:solidFill>
                        <a:effectLst/>
                        <a:latin typeface="+mn-lt"/>
                        <a:ea typeface="+mn-ea"/>
                        <a:cs typeface="+mn-cs"/>
                      </a:endParaRPr>
                    </a:p>
                  </a:txBody>
                  <a:tcPr/>
                </a:tc>
                <a:tc>
                  <a:txBody>
                    <a:bodyPr/>
                    <a:lstStyle/>
                    <a:p>
                      <a:pPr algn="just"/>
                      <a:r>
                        <a:rPr lang="sk-SK" sz="1300" kern="1200" dirty="0" smtClean="0">
                          <a:solidFill>
                            <a:schemeClr val="dk1"/>
                          </a:solidFill>
                          <a:effectLst/>
                          <a:latin typeface="+mn-lt"/>
                          <a:ea typeface="+mn-ea"/>
                          <a:cs typeface="+mn-cs"/>
                        </a:rPr>
                        <a:t>Výdavky projektu musia byť preukázateľne oprávnené na financovanie z OP ĽZ, to znamená, že musia byť v súlade s podmienkami oprávnenosti. </a:t>
                      </a:r>
                    </a:p>
                    <a:p>
                      <a:pPr algn="just"/>
                      <a:r>
                        <a:rPr lang="sk-SK" sz="1300" kern="1200" dirty="0" smtClean="0">
                          <a:solidFill>
                            <a:schemeClr val="dk1"/>
                          </a:solidFill>
                          <a:effectLst/>
                          <a:latin typeface="+mn-lt"/>
                          <a:ea typeface="+mn-ea"/>
                          <a:cs typeface="+mn-cs"/>
                        </a:rPr>
                        <a:t>Výdavky projektu sú </a:t>
                      </a:r>
                      <a:r>
                        <a:rPr lang="sk-SK" sz="1300" u="sng" kern="1200" dirty="0" smtClean="0">
                          <a:solidFill>
                            <a:schemeClr val="dk1"/>
                          </a:solidFill>
                          <a:effectLst/>
                          <a:latin typeface="+mn-lt"/>
                          <a:ea typeface="+mn-ea"/>
                          <a:cs typeface="+mn-cs"/>
                        </a:rPr>
                        <a:t>oprávnené najskôr v deň nadobudnutia účinnosti Zmluvy o poskytnutí NFP</a:t>
                      </a:r>
                      <a:r>
                        <a:rPr lang="sk-SK" sz="1300" u="none" kern="1200" dirty="0" smtClean="0">
                          <a:solidFill>
                            <a:schemeClr val="dk1"/>
                          </a:solidFill>
                          <a:effectLst/>
                          <a:latin typeface="+mn-lt"/>
                          <a:ea typeface="+mn-ea"/>
                          <a:cs typeface="+mn-cs"/>
                        </a:rPr>
                        <a:t> </a:t>
                      </a:r>
                      <a:r>
                        <a:rPr lang="sk-SK" sz="1300" kern="1200" dirty="0" smtClean="0">
                          <a:solidFill>
                            <a:schemeClr val="dk1"/>
                          </a:solidFill>
                          <a:effectLst/>
                          <a:latin typeface="+mn-lt"/>
                          <a:ea typeface="+mn-ea"/>
                          <a:cs typeface="+mn-cs"/>
                        </a:rPr>
                        <a:t>a najneskôr do ukončenia realizácie hlavných aktivít projektu, avšak nie neskôr ako do 30.06.2023.</a:t>
                      </a:r>
                    </a:p>
                  </a:txBody>
                  <a:tcPr/>
                </a:tc>
                <a:tc>
                  <a:txBody>
                    <a:bodyPr/>
                    <a:lstStyle/>
                    <a:p>
                      <a:r>
                        <a:rPr lang="sk-SK" sz="1300" dirty="0" smtClean="0"/>
                        <a:t>Formulár ŽoNFP, </a:t>
                      </a:r>
                      <a:r>
                        <a:rPr lang="sk-SK" sz="1300" b="1" dirty="0" smtClean="0"/>
                        <a:t>časť 11. Rozpočet projektu</a:t>
                      </a:r>
                    </a:p>
                    <a:p>
                      <a:r>
                        <a:rPr lang="sk-SK" sz="1300" dirty="0" smtClean="0"/>
                        <a:t>Príloha č. 1 ŽoNFP: </a:t>
                      </a:r>
                      <a:r>
                        <a:rPr lang="sk-SK" sz="1300" b="1" dirty="0" smtClean="0"/>
                        <a:t>Rozpočet projektu s podrobným komentárom </a:t>
                      </a:r>
                      <a:r>
                        <a:rPr lang="sk-SK" sz="1300" dirty="0" smtClean="0"/>
                        <a:t>(podľa záväzného formulára)</a:t>
                      </a:r>
                    </a:p>
                  </a:txBody>
                  <a:tcPr/>
                </a:tc>
              </a:tr>
              <a:tr h="1619819">
                <a:tc>
                  <a:txBody>
                    <a:bodyPr/>
                    <a:lstStyle/>
                    <a:p>
                      <a:r>
                        <a:rPr lang="sk-SK" sz="1300" b="1" kern="1200" dirty="0" smtClean="0">
                          <a:solidFill>
                            <a:schemeClr val="dk1"/>
                          </a:solidFill>
                          <a:effectLst/>
                          <a:latin typeface="+mn-lt"/>
                          <a:ea typeface="+mn-ea"/>
                          <a:cs typeface="+mn-cs"/>
                        </a:rPr>
                        <a:t>15. Podmienka oprávnenosti miesta realizácie projektu</a:t>
                      </a:r>
                      <a:endParaRPr lang="sk-SK" sz="1300" dirty="0"/>
                    </a:p>
                  </a:txBody>
                  <a:tcPr/>
                </a:tc>
                <a:tc>
                  <a:txBody>
                    <a:bodyPr/>
                    <a:lstStyle/>
                    <a:p>
                      <a:pPr algn="just"/>
                      <a:r>
                        <a:rPr lang="sk-SK" sz="1300" u="none" kern="1200" dirty="0" smtClean="0">
                          <a:solidFill>
                            <a:schemeClr val="dk1"/>
                          </a:solidFill>
                          <a:effectLst/>
                          <a:latin typeface="+mn-lt"/>
                          <a:ea typeface="+mn-ea"/>
                          <a:cs typeface="+mn-cs"/>
                        </a:rPr>
                        <a:t>Pre túto výzvu je oprávneným miestom realizácie projektu </a:t>
                      </a:r>
                      <a:r>
                        <a:rPr lang="sk-SK" sz="1300" b="1" u="none" kern="1200" dirty="0" smtClean="0">
                          <a:solidFill>
                            <a:schemeClr val="dk1"/>
                          </a:solidFill>
                          <a:effectLst/>
                          <a:latin typeface="+mn-lt"/>
                          <a:ea typeface="+mn-ea"/>
                          <a:cs typeface="+mn-cs"/>
                        </a:rPr>
                        <a:t>celé územie Slovenskej republiky, okrem Bratislavského samosprávneho kraja.</a:t>
                      </a:r>
                    </a:p>
                  </a:txBody>
                  <a:tcPr/>
                </a:tc>
                <a:tc>
                  <a:txBody>
                    <a:bodyPr/>
                    <a:lstStyle/>
                    <a:p>
                      <a:r>
                        <a:rPr lang="sk-SK" sz="1300" dirty="0" smtClean="0"/>
                        <a:t>Formulár ŽoNFP, časť 5. </a:t>
                      </a:r>
                      <a:r>
                        <a:rPr lang="sk-SK" sz="1300" b="1" dirty="0" smtClean="0"/>
                        <a:t>Identifikácia projektu </a:t>
                      </a:r>
                      <a:r>
                        <a:rPr lang="sk-SK" sz="1300" dirty="0" smtClean="0"/>
                        <a:t>a časť 6. </a:t>
                      </a:r>
                      <a:r>
                        <a:rPr lang="sk-SK" sz="1300" b="1" dirty="0" smtClean="0"/>
                        <a:t>Miesto realizácie projektu</a:t>
                      </a:r>
                    </a:p>
                  </a:txBody>
                  <a:tcPr/>
                </a:tc>
              </a:tr>
            </a:tbl>
          </a:graphicData>
        </a:graphic>
      </p:graphicFrame>
    </p:spTree>
    <p:extLst>
      <p:ext uri="{BB962C8B-B14F-4D97-AF65-F5344CB8AC3E}">
        <p14:creationId xmlns:p14="http://schemas.microsoft.com/office/powerpoint/2010/main" val="42843412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418058"/>
          </a:xfrm>
        </p:spPr>
        <p:txBody>
          <a:bodyPr/>
          <a:lstStyle/>
          <a:p>
            <a:pPr algn="l"/>
            <a:r>
              <a:rPr lang="sk-SK" sz="2800" dirty="0" smtClean="0">
                <a:solidFill>
                  <a:schemeClr val="accent6"/>
                </a:solidFill>
              </a:rPr>
              <a:t>Podmienky poskytnutia príspevku</a:t>
            </a:r>
            <a:endParaRPr lang="sk-SK" sz="2800" dirty="0">
              <a:solidFill>
                <a:schemeClr val="accent6"/>
              </a:solidFill>
            </a:endParaRPr>
          </a:p>
        </p:txBody>
      </p:sp>
      <p:graphicFrame>
        <p:nvGraphicFramePr>
          <p:cNvPr id="7" name="Zástupný symbol obsahu 6"/>
          <p:cNvGraphicFramePr>
            <a:graphicFrameLocks noGrp="1"/>
          </p:cNvGraphicFramePr>
          <p:nvPr>
            <p:ph idx="1"/>
            <p:extLst>
              <p:ext uri="{D42A27DB-BD31-4B8C-83A1-F6EECF244321}">
                <p14:modId xmlns:p14="http://schemas.microsoft.com/office/powerpoint/2010/main" val="313192275"/>
              </p:ext>
            </p:extLst>
          </p:nvPr>
        </p:nvGraphicFramePr>
        <p:xfrm>
          <a:off x="323528" y="856425"/>
          <a:ext cx="8496944" cy="5316066"/>
        </p:xfrm>
        <a:graphic>
          <a:graphicData uri="http://schemas.openxmlformats.org/drawingml/2006/table">
            <a:tbl>
              <a:tblPr firstRow="1" bandRow="1">
                <a:tableStyleId>{93296810-A885-4BE3-A3E7-6D5BEEA58F35}</a:tableStyleId>
              </a:tblPr>
              <a:tblGrid>
                <a:gridCol w="2088232"/>
                <a:gridCol w="4608512"/>
                <a:gridCol w="1800200"/>
              </a:tblGrid>
              <a:tr h="2212535">
                <a:tc>
                  <a:txBody>
                    <a:bodyPr/>
                    <a:lstStyle/>
                    <a:p>
                      <a:r>
                        <a:rPr lang="sk-SK" sz="1300" b="1" kern="1200" dirty="0" smtClean="0">
                          <a:solidFill>
                            <a:schemeClr val="lt1"/>
                          </a:solidFill>
                          <a:effectLst/>
                          <a:latin typeface="+mn-lt"/>
                          <a:ea typeface="+mn-ea"/>
                          <a:cs typeface="+mn-cs"/>
                        </a:rPr>
                        <a:t>16. Podmienka splnenia hodnotiacich kritérií</a:t>
                      </a:r>
                      <a:endParaRPr lang="sk-SK" sz="1300" dirty="0"/>
                    </a:p>
                  </a:txBody>
                  <a:tcPr/>
                </a:tc>
                <a:tc>
                  <a:txBody>
                    <a:bodyPr/>
                    <a:lstStyle/>
                    <a:p>
                      <a:r>
                        <a:rPr lang="sk-SK" sz="1300" b="0" kern="1200" dirty="0" smtClean="0">
                          <a:solidFill>
                            <a:schemeClr val="lt1"/>
                          </a:solidFill>
                          <a:effectLst/>
                          <a:latin typeface="+mn-lt"/>
                          <a:ea typeface="+mn-ea"/>
                          <a:cs typeface="+mn-cs"/>
                        </a:rPr>
                        <a:t>V rámci tejto podmienky sa posudzuje splnenie hodnotiacich kritérií, ktoré sú zverejnené na webovom sídle SO </a:t>
                      </a:r>
                      <a:r>
                        <a:rPr lang="sk-SK" sz="1300" b="0" u="sng" kern="1200" dirty="0" smtClean="0">
                          <a:solidFill>
                            <a:schemeClr val="lt1"/>
                          </a:solidFill>
                          <a:effectLst/>
                          <a:latin typeface="+mn-lt"/>
                          <a:ea typeface="+mn-ea"/>
                          <a:cs typeface="+mn-cs"/>
                          <a:hlinkClick r:id="rId2"/>
                        </a:rPr>
                        <a:t>http://www.minv.sk/?metodicke-dokumenty</a:t>
                      </a:r>
                      <a:r>
                        <a:rPr lang="sk-SK" sz="1300" b="0" kern="1200" dirty="0" smtClean="0">
                          <a:solidFill>
                            <a:schemeClr val="lt1"/>
                          </a:solidFill>
                          <a:effectLst/>
                          <a:latin typeface="+mn-lt"/>
                          <a:ea typeface="+mn-ea"/>
                          <a:cs typeface="+mn-cs"/>
                        </a:rPr>
                        <a:t> v rámci dokumentu </a:t>
                      </a:r>
                      <a:r>
                        <a:rPr lang="sk-SK" sz="1300" b="0" i="1" kern="1200" dirty="0" smtClean="0">
                          <a:solidFill>
                            <a:schemeClr val="lt1"/>
                          </a:solidFill>
                          <a:effectLst/>
                          <a:latin typeface="+mn-lt"/>
                          <a:ea typeface="+mn-ea"/>
                          <a:cs typeface="+mn-cs"/>
                        </a:rPr>
                        <a:t>„Kritériá pre výber projektov OP ĽZ</a:t>
                      </a:r>
                      <a:r>
                        <a:rPr lang="sk-SK" sz="1300" b="0" kern="1200" dirty="0" smtClean="0">
                          <a:solidFill>
                            <a:schemeClr val="lt1"/>
                          </a:solidFill>
                          <a:effectLst/>
                          <a:latin typeface="+mn-lt"/>
                          <a:ea typeface="+mn-ea"/>
                          <a:cs typeface="+mn-cs"/>
                        </a:rPr>
                        <a:t>“. </a:t>
                      </a:r>
                    </a:p>
                    <a:p>
                      <a:r>
                        <a:rPr lang="sk-SK" sz="1300" b="0" kern="1200" dirty="0" smtClean="0">
                          <a:solidFill>
                            <a:schemeClr val="lt1"/>
                          </a:solidFill>
                          <a:effectLst/>
                          <a:latin typeface="+mn-lt"/>
                          <a:ea typeface="+mn-ea"/>
                          <a:cs typeface="+mn-cs"/>
                        </a:rPr>
                        <a:t>Pre splnenie podmienky hodnotiacich kritérií ŽoNFP musí dosiahnuť viac ako 50% bodov v každej hodnotenej oblasti a celkovo aspoň 60% bodov z celkového počtu bodov.</a:t>
                      </a:r>
                    </a:p>
                  </a:txBody>
                  <a:tcPr/>
                </a:tc>
                <a:tc>
                  <a:txBody>
                    <a:bodyPr/>
                    <a:lstStyle/>
                    <a:p>
                      <a:r>
                        <a:rPr lang="sk-SK" sz="1300" b="0" dirty="0" smtClean="0"/>
                        <a:t>Formulár ŽoNFP</a:t>
                      </a:r>
                    </a:p>
                    <a:p>
                      <a:r>
                        <a:rPr lang="sk-SK" sz="1300" b="0" dirty="0" smtClean="0"/>
                        <a:t>Príloha č. 1 ŽoNFP: </a:t>
                      </a:r>
                      <a:r>
                        <a:rPr lang="sk-SK" sz="1300" b="1" dirty="0" smtClean="0"/>
                        <a:t>Rozpočet projektu s podrobným komentárom </a:t>
                      </a:r>
                      <a:r>
                        <a:rPr lang="sk-SK" sz="1300" b="0" dirty="0" smtClean="0"/>
                        <a:t>(podľa záväzného formulára)</a:t>
                      </a:r>
                    </a:p>
                    <a:p>
                      <a:r>
                        <a:rPr lang="sk-SK" sz="1300" b="0" dirty="0" smtClean="0"/>
                        <a:t>Príloha č. 9 ŽoNFP: </a:t>
                      </a:r>
                      <a:r>
                        <a:rPr lang="sk-SK" sz="1300" b="1" dirty="0" smtClean="0"/>
                        <a:t>Ukazovatele finančnej  situácie </a:t>
                      </a:r>
                      <a:r>
                        <a:rPr lang="sk-SK" sz="1300" b="0" dirty="0" smtClean="0"/>
                        <a:t>(podľa záväzného formulára)</a:t>
                      </a:r>
                    </a:p>
                  </a:txBody>
                  <a:tcPr/>
                </a:tc>
              </a:tr>
              <a:tr h="1427131">
                <a:tc>
                  <a:txBody>
                    <a:bodyPr/>
                    <a:lstStyle/>
                    <a:p>
                      <a:r>
                        <a:rPr lang="sk-SK" sz="1300" b="1" kern="1200" dirty="0" smtClean="0">
                          <a:solidFill>
                            <a:schemeClr val="dk1"/>
                          </a:solidFill>
                          <a:effectLst/>
                          <a:latin typeface="+mn-lt"/>
                          <a:ea typeface="+mn-ea"/>
                          <a:cs typeface="+mn-cs"/>
                        </a:rPr>
                        <a:t>17. Podmienka spôsobu financovania</a:t>
                      </a:r>
                      <a:endParaRPr lang="sk-SK" sz="1300" kern="1200" dirty="0">
                        <a:solidFill>
                          <a:schemeClr val="dk1"/>
                        </a:solidFill>
                        <a:effectLst/>
                        <a:latin typeface="+mn-lt"/>
                        <a:ea typeface="+mn-ea"/>
                        <a:cs typeface="+mn-cs"/>
                      </a:endParaRPr>
                    </a:p>
                  </a:txBody>
                  <a:tcPr/>
                </a:tc>
                <a:tc>
                  <a:txBody>
                    <a:bodyPr/>
                    <a:lstStyle/>
                    <a:p>
                      <a:pPr algn="just"/>
                      <a:r>
                        <a:rPr lang="sk-SK" sz="1300" kern="1200" dirty="0" smtClean="0">
                          <a:solidFill>
                            <a:schemeClr val="dk1"/>
                          </a:solidFill>
                          <a:effectLst/>
                          <a:latin typeface="+mn-lt"/>
                          <a:ea typeface="+mn-ea"/>
                          <a:cs typeface="+mn-cs"/>
                        </a:rPr>
                        <a:t>Pre oprávnených prijímateľov je stanovený v súlade s platným SFR EŠIF na PO 2014 – 2020 spôsob financovania: </a:t>
                      </a:r>
                      <a:r>
                        <a:rPr lang="sk-SK" sz="1300" b="1" kern="1200" dirty="0" smtClean="0">
                          <a:solidFill>
                            <a:schemeClr val="dk1"/>
                          </a:solidFill>
                          <a:effectLst/>
                          <a:latin typeface="+mn-lt"/>
                          <a:ea typeface="+mn-ea"/>
                          <a:cs typeface="+mn-cs"/>
                        </a:rPr>
                        <a:t>refundácia</a:t>
                      </a:r>
                    </a:p>
                    <a:p>
                      <a:pPr algn="just"/>
                      <a:r>
                        <a:rPr lang="sk-SK" sz="1300" kern="1200" dirty="0" smtClean="0">
                          <a:solidFill>
                            <a:schemeClr val="dk1"/>
                          </a:solidFill>
                          <a:effectLst/>
                          <a:latin typeface="+mn-lt"/>
                          <a:ea typeface="+mn-ea"/>
                          <a:cs typeface="+mn-cs"/>
                        </a:rPr>
                        <a:t>Forma financovania: </a:t>
                      </a:r>
                      <a:r>
                        <a:rPr lang="sk-SK" sz="1300" b="1" kern="1200" dirty="0" smtClean="0">
                          <a:solidFill>
                            <a:schemeClr val="dk1"/>
                          </a:solidFill>
                          <a:effectLst/>
                          <a:latin typeface="+mn-lt"/>
                          <a:ea typeface="+mn-ea"/>
                          <a:cs typeface="+mn-cs"/>
                        </a:rPr>
                        <a:t>01 - Nenávratný grant </a:t>
                      </a:r>
                      <a:r>
                        <a:rPr lang="sk-SK" sz="1300" kern="1200" dirty="0" smtClean="0">
                          <a:solidFill>
                            <a:schemeClr val="dk1"/>
                          </a:solidFill>
                          <a:effectLst/>
                          <a:latin typeface="+mn-lt"/>
                          <a:ea typeface="+mn-ea"/>
                          <a:cs typeface="+mn-cs"/>
                        </a:rPr>
                        <a:t>(nenávratný finančný príspevok)</a:t>
                      </a:r>
                    </a:p>
                  </a:txBody>
                  <a:tcPr/>
                </a:tc>
                <a:tc>
                  <a:txBody>
                    <a:bodyPr/>
                    <a:lstStyle/>
                    <a:p>
                      <a:r>
                        <a:rPr lang="sk-SK" sz="1300" dirty="0" smtClean="0"/>
                        <a:t>Žiadateľ túto podmienku poskytnutia príspevku nepreukazuje samostatnou prílohou.</a:t>
                      </a:r>
                    </a:p>
                  </a:txBody>
                  <a:tcPr/>
                </a:tc>
              </a:tr>
              <a:tr h="1619819">
                <a:tc>
                  <a:txBody>
                    <a:bodyPr/>
                    <a:lstStyle/>
                    <a:p>
                      <a:r>
                        <a:rPr lang="sk-SK" sz="1300" b="1" kern="1200" dirty="0" smtClean="0">
                          <a:solidFill>
                            <a:schemeClr val="dk1"/>
                          </a:solidFill>
                          <a:effectLst/>
                          <a:latin typeface="+mn-lt"/>
                          <a:ea typeface="+mn-ea"/>
                          <a:cs typeface="+mn-cs"/>
                        </a:rPr>
                        <a:t>18. Podmienka neporušenia zákazu nelegálnej práce a nelegálneho zamestnávania</a:t>
                      </a:r>
                      <a:endParaRPr lang="sk-SK" sz="1300" dirty="0"/>
                    </a:p>
                  </a:txBody>
                  <a:tcPr/>
                </a:tc>
                <a:tc>
                  <a:txBody>
                    <a:bodyPr/>
                    <a:lstStyle/>
                    <a:p>
                      <a:pPr algn="just"/>
                      <a:r>
                        <a:rPr lang="sk-SK" sz="1300" u="none" kern="1200" dirty="0" smtClean="0">
                          <a:solidFill>
                            <a:schemeClr val="dk1"/>
                          </a:solidFill>
                          <a:effectLst/>
                          <a:latin typeface="+mn-lt"/>
                          <a:ea typeface="+mn-ea"/>
                          <a:cs typeface="+mn-cs"/>
                        </a:rPr>
                        <a:t>SO overuje splnenie tejto podmienky poskytnutia príspevku prostredníctvom </a:t>
                      </a:r>
                      <a:r>
                        <a:rPr lang="sk-SK" sz="1300" b="1" u="none" kern="1200" dirty="0" smtClean="0">
                          <a:solidFill>
                            <a:schemeClr val="dk1"/>
                          </a:solidFill>
                          <a:effectLst/>
                          <a:latin typeface="+mn-lt"/>
                          <a:ea typeface="+mn-ea"/>
                          <a:cs typeface="+mn-cs"/>
                        </a:rPr>
                        <a:t>overenia údajov a informácií v ITMS2014+</a:t>
                      </a:r>
                      <a:r>
                        <a:rPr lang="sk-SK" sz="1300" u="none" kern="1200" dirty="0" smtClean="0">
                          <a:solidFill>
                            <a:schemeClr val="dk1"/>
                          </a:solidFill>
                          <a:effectLst/>
                          <a:latin typeface="+mn-lt"/>
                          <a:ea typeface="+mn-ea"/>
                          <a:cs typeface="+mn-cs"/>
                        </a:rPr>
                        <a:t>, ktorý je integrovaný so Zoznamom FO a PO, ktoré porušili zákaz nelegálneho zamestnávania verejne dostupnom v elektronickej podobe na   </a:t>
                      </a:r>
                      <a:r>
                        <a:rPr lang="sk-SK" sz="1300" u="none" kern="1200" dirty="0" smtClean="0">
                          <a:solidFill>
                            <a:schemeClr val="dk1"/>
                          </a:solidFill>
                          <a:effectLst/>
                          <a:latin typeface="+mn-lt"/>
                          <a:ea typeface="+mn-ea"/>
                          <a:cs typeface="+mn-cs"/>
                          <a:hlinkClick r:id="rId3"/>
                        </a:rPr>
                        <a:t>http://www.safework.gov.sk/register/</a:t>
                      </a:r>
                      <a:r>
                        <a:rPr lang="sk-SK" sz="1300" u="none" kern="1200" dirty="0" smtClean="0">
                          <a:solidFill>
                            <a:schemeClr val="dk1"/>
                          </a:solidFill>
                          <a:effectLst/>
                          <a:latin typeface="+mn-lt"/>
                          <a:ea typeface="+mn-ea"/>
                          <a:cs typeface="+mn-cs"/>
                        </a:rPr>
                        <a:t>. </a:t>
                      </a:r>
                      <a:endParaRPr lang="sk-SK" sz="1300" b="1" u="none" kern="1200" dirty="0" smtClean="0">
                        <a:solidFill>
                          <a:schemeClr val="dk1"/>
                        </a:solidFill>
                        <a:effectLst/>
                        <a:latin typeface="+mn-lt"/>
                        <a:ea typeface="+mn-ea"/>
                        <a:cs typeface="+mn-cs"/>
                      </a:endParaRPr>
                    </a:p>
                  </a:txBody>
                  <a:tcPr/>
                </a:tc>
                <a:tc>
                  <a:txBody>
                    <a:bodyPr/>
                    <a:lstStyle/>
                    <a:p>
                      <a:r>
                        <a:rPr lang="sk-SK" sz="1300" dirty="0" smtClean="0"/>
                        <a:t>Formulár ŽoNFP, časť 15. </a:t>
                      </a:r>
                      <a:r>
                        <a:rPr lang="sk-SK" sz="1300" b="1" dirty="0" smtClean="0"/>
                        <a:t>Čestné vyhlásenie žiadateľa</a:t>
                      </a:r>
                      <a:r>
                        <a:rPr lang="sk-SK" sz="1300" b="1" baseline="0" dirty="0" smtClean="0"/>
                        <a:t> </a:t>
                      </a:r>
                      <a:r>
                        <a:rPr lang="sk-SK" sz="1300" dirty="0" smtClean="0"/>
                        <a:t>alebo </a:t>
                      </a:r>
                    </a:p>
                    <a:p>
                      <a:r>
                        <a:rPr lang="sk-SK" sz="1300" dirty="0" smtClean="0"/>
                        <a:t>Príloha č. 10 ŽoNFP: </a:t>
                      </a:r>
                      <a:r>
                        <a:rPr lang="sk-SK" sz="1300" b="1" dirty="0" smtClean="0"/>
                        <a:t>Potvrdenie miestne príslušného inšpektorátu práce</a:t>
                      </a:r>
                      <a:r>
                        <a:rPr lang="sk-SK" sz="1300" b="0" baseline="0" dirty="0" smtClean="0"/>
                        <a:t> (</a:t>
                      </a:r>
                      <a:r>
                        <a:rPr lang="sk-SK" sz="1300" dirty="0" smtClean="0"/>
                        <a:t>ak relevantné)</a:t>
                      </a:r>
                    </a:p>
                  </a:txBody>
                  <a:tcPr/>
                </a:tc>
              </a:tr>
            </a:tbl>
          </a:graphicData>
        </a:graphic>
      </p:graphicFrame>
    </p:spTree>
    <p:extLst>
      <p:ext uri="{BB962C8B-B14F-4D97-AF65-F5344CB8AC3E}">
        <p14:creationId xmlns:p14="http://schemas.microsoft.com/office/powerpoint/2010/main" val="40312383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634082"/>
          </a:xfrm>
        </p:spPr>
        <p:txBody>
          <a:bodyPr/>
          <a:lstStyle/>
          <a:p>
            <a:pPr algn="l"/>
            <a:r>
              <a:rPr lang="sk-SK" sz="2800" dirty="0">
                <a:solidFill>
                  <a:schemeClr val="accent6"/>
                </a:solidFill>
              </a:rPr>
              <a:t>Podmienky poskytnutia príspevku</a:t>
            </a:r>
            <a:endParaRPr lang="sk-SK" sz="2800" dirty="0"/>
          </a:p>
        </p:txBody>
      </p:sp>
      <p:graphicFrame>
        <p:nvGraphicFramePr>
          <p:cNvPr id="4" name="Zástupný symbol obsahu 3"/>
          <p:cNvGraphicFramePr>
            <a:graphicFrameLocks noGrp="1"/>
          </p:cNvGraphicFramePr>
          <p:nvPr>
            <p:ph idx="1"/>
            <p:extLst>
              <p:ext uri="{D42A27DB-BD31-4B8C-83A1-F6EECF244321}">
                <p14:modId xmlns:p14="http://schemas.microsoft.com/office/powerpoint/2010/main" val="2672296597"/>
              </p:ext>
            </p:extLst>
          </p:nvPr>
        </p:nvGraphicFramePr>
        <p:xfrm>
          <a:off x="457200" y="1052735"/>
          <a:ext cx="8229600" cy="5400600"/>
        </p:xfrm>
        <a:graphic>
          <a:graphicData uri="http://schemas.openxmlformats.org/drawingml/2006/table">
            <a:tbl>
              <a:tblPr firstRow="1" bandRow="1">
                <a:tableStyleId>{93296810-A885-4BE3-A3E7-6D5BEEA58F35}</a:tableStyleId>
              </a:tblPr>
              <a:tblGrid>
                <a:gridCol w="2674640"/>
                <a:gridCol w="2811760"/>
                <a:gridCol w="2743200"/>
              </a:tblGrid>
              <a:tr h="1098690">
                <a:tc>
                  <a:txBody>
                    <a:bodyPr/>
                    <a:lstStyle/>
                    <a:p>
                      <a:r>
                        <a:rPr lang="sk-SK" sz="1400" b="1" kern="1200" dirty="0" smtClean="0">
                          <a:solidFill>
                            <a:schemeClr val="lt1"/>
                          </a:solidFill>
                          <a:effectLst/>
                          <a:latin typeface="+mn-lt"/>
                          <a:ea typeface="+mn-ea"/>
                          <a:cs typeface="+mn-cs"/>
                        </a:rPr>
                        <a:t>19. Podmienka týkajúca sa štátnej pomoci a vyplývajúca zo schém štátnej pomoci/pomoci de </a:t>
                      </a:r>
                      <a:r>
                        <a:rPr lang="sk-SK" sz="1400" b="1" kern="1200" dirty="0" err="1" smtClean="0">
                          <a:solidFill>
                            <a:schemeClr val="lt1"/>
                          </a:solidFill>
                          <a:effectLst/>
                          <a:latin typeface="+mn-lt"/>
                          <a:ea typeface="+mn-ea"/>
                          <a:cs typeface="+mn-cs"/>
                        </a:rPr>
                        <a:t>minimis</a:t>
                      </a:r>
                      <a:endParaRPr lang="sk-SK" sz="1400" dirty="0"/>
                    </a:p>
                  </a:txBody>
                  <a:tcPr/>
                </a:tc>
                <a:tc>
                  <a:txBody>
                    <a:bodyPr/>
                    <a:lstStyle/>
                    <a:p>
                      <a:r>
                        <a:rPr lang="sk-SK" sz="1300" b="0" kern="1200" dirty="0" smtClean="0">
                          <a:solidFill>
                            <a:schemeClr val="lt1"/>
                          </a:solidFill>
                          <a:effectLst/>
                          <a:latin typeface="+mn-lt"/>
                          <a:ea typeface="+mn-ea"/>
                          <a:cs typeface="+mn-cs"/>
                        </a:rPr>
                        <a:t>Oprávnené aktivity tak, ako sú stanovené touto výzvou nie sú poskytovaním štátnej pomoci a teda vo vzťahu k oprávneným aktivitám sa neuplatňujú pravidlá štátnej pomoci. </a:t>
                      </a:r>
                    </a:p>
                  </a:txBody>
                  <a:tcPr/>
                </a:tc>
                <a:tc>
                  <a:txBody>
                    <a:bodyPr/>
                    <a:lstStyle/>
                    <a:p>
                      <a:r>
                        <a:rPr lang="sk-SK" sz="1300" b="0" dirty="0" smtClean="0"/>
                        <a:t>Formulár ŽoNFP, časť 15. </a:t>
                      </a:r>
                      <a:r>
                        <a:rPr lang="sk-SK" sz="1300" b="1" dirty="0" smtClean="0"/>
                        <a:t>Čestné vyhlásenie žiadateľa</a:t>
                      </a:r>
                    </a:p>
                  </a:txBody>
                  <a:tcPr/>
                </a:tc>
              </a:tr>
              <a:tr h="1098690">
                <a:tc>
                  <a:txBody>
                    <a:bodyPr/>
                    <a:lstStyle/>
                    <a:p>
                      <a:r>
                        <a:rPr lang="sk-SK" sz="1400" b="1" kern="1200" dirty="0" smtClean="0">
                          <a:solidFill>
                            <a:schemeClr val="dk1"/>
                          </a:solidFill>
                          <a:effectLst/>
                          <a:latin typeface="+mn-lt"/>
                          <a:ea typeface="+mn-ea"/>
                          <a:cs typeface="+mn-cs"/>
                        </a:rPr>
                        <a:t>20. Podmienka poskytnutia príspevku z hľadiska maximálnej a minimálnej výšky príspevku</a:t>
                      </a:r>
                      <a:endParaRPr lang="sk-SK" sz="1400" kern="1200" dirty="0">
                        <a:solidFill>
                          <a:schemeClr val="dk1"/>
                        </a:solidFill>
                        <a:effectLst/>
                        <a:latin typeface="+mn-lt"/>
                        <a:ea typeface="+mn-ea"/>
                        <a:cs typeface="+mn-cs"/>
                      </a:endParaRPr>
                    </a:p>
                  </a:txBody>
                  <a:tcPr/>
                </a:tc>
                <a:tc>
                  <a:txBody>
                    <a:bodyPr/>
                    <a:lstStyle/>
                    <a:p>
                      <a:pPr algn="just"/>
                      <a:r>
                        <a:rPr lang="sk-SK" sz="1300" kern="1200" dirty="0" smtClean="0">
                          <a:solidFill>
                            <a:schemeClr val="dk1"/>
                          </a:solidFill>
                          <a:effectLst/>
                          <a:latin typeface="+mn-lt"/>
                          <a:ea typeface="+mn-ea"/>
                          <a:cs typeface="+mn-cs"/>
                        </a:rPr>
                        <a:t>Minimálna výška príspevku: 23 750 EUR</a:t>
                      </a:r>
                    </a:p>
                    <a:p>
                      <a:pPr algn="just"/>
                      <a:r>
                        <a:rPr lang="sk-SK" sz="1300" kern="1200" dirty="0" smtClean="0">
                          <a:solidFill>
                            <a:schemeClr val="dk1"/>
                          </a:solidFill>
                          <a:effectLst/>
                          <a:latin typeface="+mn-lt"/>
                          <a:ea typeface="+mn-ea"/>
                          <a:cs typeface="+mn-cs"/>
                        </a:rPr>
                        <a:t>Maximálna výška príspevku: 213 750 EUR</a:t>
                      </a:r>
                    </a:p>
                  </a:txBody>
                  <a:tcPr/>
                </a:tc>
                <a:tc>
                  <a:txBody>
                    <a:bodyPr/>
                    <a:lstStyle/>
                    <a:p>
                      <a:r>
                        <a:rPr lang="sk-SK" sz="1300" dirty="0" smtClean="0"/>
                        <a:t>Formulár ŽoNFP, časť 11. </a:t>
                      </a:r>
                      <a:r>
                        <a:rPr lang="sk-SK" sz="1300" b="1" dirty="0" smtClean="0"/>
                        <a:t>Rozpočet projektu</a:t>
                      </a:r>
                    </a:p>
                    <a:p>
                      <a:r>
                        <a:rPr lang="sk-SK" sz="1300" dirty="0" smtClean="0"/>
                        <a:t>Príloha č. 1 ŽoNFP: </a:t>
                      </a:r>
                      <a:r>
                        <a:rPr lang="sk-SK" sz="1300" b="1" dirty="0" smtClean="0"/>
                        <a:t>Rozpočet projektu s podrobným komentárom </a:t>
                      </a:r>
                      <a:r>
                        <a:rPr lang="sk-SK" sz="1300" dirty="0" smtClean="0"/>
                        <a:t>(podľa záväzného formulára)</a:t>
                      </a:r>
                    </a:p>
                  </a:txBody>
                  <a:tcPr/>
                </a:tc>
              </a:tr>
              <a:tr h="897520">
                <a:tc>
                  <a:txBody>
                    <a:bodyPr/>
                    <a:lstStyle/>
                    <a:p>
                      <a:r>
                        <a:rPr lang="sk-SK" sz="1400" b="1" kern="1200" dirty="0" smtClean="0">
                          <a:solidFill>
                            <a:schemeClr val="dk1"/>
                          </a:solidFill>
                          <a:effectLst/>
                          <a:latin typeface="+mn-lt"/>
                          <a:ea typeface="+mn-ea"/>
                          <a:cs typeface="+mn-cs"/>
                        </a:rPr>
                        <a:t>21. Podmienka poskytnutia príspevku z hľadiska časovej oprávnenosti realizácie projektu</a:t>
                      </a:r>
                      <a:endParaRPr lang="sk-SK" sz="1400" dirty="0"/>
                    </a:p>
                  </a:txBody>
                  <a:tcPr/>
                </a:tc>
                <a:tc>
                  <a:txBody>
                    <a:bodyPr/>
                    <a:lstStyle/>
                    <a:p>
                      <a:pPr algn="just"/>
                      <a:r>
                        <a:rPr lang="sk-SK" sz="1300" u="none" kern="1200" dirty="0" smtClean="0">
                          <a:solidFill>
                            <a:schemeClr val="dk1"/>
                          </a:solidFill>
                          <a:effectLst/>
                          <a:latin typeface="+mn-lt"/>
                          <a:ea typeface="+mn-ea"/>
                          <a:cs typeface="+mn-cs"/>
                        </a:rPr>
                        <a:t>Minimálna dĺžka realizácie projektu: 18 mesiacov.</a:t>
                      </a:r>
                    </a:p>
                    <a:p>
                      <a:pPr algn="just"/>
                      <a:r>
                        <a:rPr lang="sk-SK" sz="1300" u="none" kern="1200" dirty="0" smtClean="0">
                          <a:solidFill>
                            <a:schemeClr val="dk1"/>
                          </a:solidFill>
                          <a:effectLst/>
                          <a:latin typeface="+mn-lt"/>
                          <a:ea typeface="+mn-ea"/>
                          <a:cs typeface="+mn-cs"/>
                        </a:rPr>
                        <a:t>Maximálna dĺžka realizácie projektu: 36 mesiacov.</a:t>
                      </a:r>
                    </a:p>
                  </a:txBody>
                  <a:tcPr/>
                </a:tc>
                <a:tc>
                  <a:txBody>
                    <a:bodyPr/>
                    <a:lstStyle/>
                    <a:p>
                      <a:r>
                        <a:rPr lang="sk-SK" sz="1300" dirty="0" smtClean="0"/>
                        <a:t>Formulár ŽoNFP, časť 9. </a:t>
                      </a:r>
                      <a:r>
                        <a:rPr lang="sk-SK" sz="1300" b="1" dirty="0" smtClean="0"/>
                        <a:t>Harmonogram realizácie aktivít</a:t>
                      </a:r>
                    </a:p>
                  </a:txBody>
                  <a:tcPr/>
                </a:tc>
              </a:tr>
              <a:tr h="2305700">
                <a:tc>
                  <a:txBody>
                    <a:bodyPr/>
                    <a:lstStyle/>
                    <a:p>
                      <a:r>
                        <a:rPr lang="sk-SK" sz="1400" b="1" dirty="0" smtClean="0"/>
                        <a:t>22. Podmienka súladu projektu s princípmi </a:t>
                      </a:r>
                      <a:r>
                        <a:rPr lang="sk-SK" sz="1400" b="1" dirty="0" err="1" smtClean="0"/>
                        <a:t>desegregácie</a:t>
                      </a:r>
                      <a:r>
                        <a:rPr lang="sk-SK" sz="1400" b="1" dirty="0" smtClean="0"/>
                        <a:t>, </a:t>
                      </a:r>
                      <a:r>
                        <a:rPr lang="sk-SK" sz="1400" b="1" dirty="0" err="1" smtClean="0"/>
                        <a:t>degetoizácie</a:t>
                      </a:r>
                      <a:r>
                        <a:rPr lang="sk-SK" sz="1400" b="1" dirty="0" smtClean="0"/>
                        <a:t> a destigmatizácie </a:t>
                      </a:r>
                      <a:endParaRPr lang="sk-SK" sz="1400" b="1" dirty="0"/>
                    </a:p>
                  </a:txBody>
                  <a:tcPr/>
                </a:tc>
                <a:tc>
                  <a:txBody>
                    <a:bodyPr/>
                    <a:lstStyle/>
                    <a:p>
                      <a:pPr algn="just"/>
                      <a:r>
                        <a:rPr lang="sk-SK" sz="1300" dirty="0" smtClean="0"/>
                        <a:t>Podmienky, ktoré musí projekt spĺňať, aby bol v súlade s princípmi </a:t>
                      </a:r>
                      <a:r>
                        <a:rPr lang="sk-SK" sz="1300" dirty="0" err="1" smtClean="0"/>
                        <a:t>desegregácie</a:t>
                      </a:r>
                      <a:r>
                        <a:rPr lang="sk-SK" sz="1300" dirty="0" smtClean="0"/>
                        <a:t>, </a:t>
                      </a:r>
                      <a:r>
                        <a:rPr lang="sk-SK" sz="1300" dirty="0" err="1" smtClean="0"/>
                        <a:t>degetoizácie</a:t>
                      </a:r>
                      <a:r>
                        <a:rPr lang="sk-SK" sz="1300" dirty="0" smtClean="0"/>
                        <a:t> a destigmatizácie a aby ŽoNFP bola v rámci administratívneho overovania vyhodnotená kladne, sú uvedené v prílohe výzvy č. 6 „Podmienky súladu projektu s princípmi </a:t>
                      </a:r>
                      <a:r>
                        <a:rPr lang="sk-SK" sz="1300" dirty="0" err="1" smtClean="0"/>
                        <a:t>desegregácie</a:t>
                      </a:r>
                      <a:r>
                        <a:rPr lang="sk-SK" sz="1300" dirty="0" smtClean="0"/>
                        <a:t>, </a:t>
                      </a:r>
                      <a:r>
                        <a:rPr lang="sk-SK" sz="1300" dirty="0" err="1" smtClean="0"/>
                        <a:t>degetoizácie</a:t>
                      </a:r>
                      <a:r>
                        <a:rPr lang="sk-SK" sz="1300" dirty="0" smtClean="0"/>
                        <a:t> a destigmatizácie v prípade poskytovania tútorskej a mentorskej a tútorskej podpory“.</a:t>
                      </a:r>
                      <a:endParaRPr lang="sk-SK" sz="1300" dirty="0"/>
                    </a:p>
                  </a:txBody>
                  <a:tcPr/>
                </a:tc>
                <a:tc>
                  <a:txBody>
                    <a:bodyPr/>
                    <a:lstStyle/>
                    <a:p>
                      <a:r>
                        <a:rPr lang="sk-SK" sz="1300" dirty="0" smtClean="0"/>
                        <a:t>Formulár ŽoNFP, časť 7. </a:t>
                      </a:r>
                      <a:r>
                        <a:rPr lang="sk-SK" sz="1300" b="1" dirty="0" smtClean="0"/>
                        <a:t>Popis projektu</a:t>
                      </a:r>
                      <a:endParaRPr lang="sk-SK" sz="1300" b="1" dirty="0"/>
                    </a:p>
                  </a:txBody>
                  <a:tcPr/>
                </a:tc>
              </a:tr>
            </a:tbl>
          </a:graphicData>
        </a:graphic>
      </p:graphicFrame>
    </p:spTree>
    <p:extLst>
      <p:ext uri="{BB962C8B-B14F-4D97-AF65-F5344CB8AC3E}">
        <p14:creationId xmlns:p14="http://schemas.microsoft.com/office/powerpoint/2010/main" val="26337569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418058"/>
          </a:xfrm>
        </p:spPr>
        <p:txBody>
          <a:bodyPr/>
          <a:lstStyle/>
          <a:p>
            <a:pPr algn="l"/>
            <a:r>
              <a:rPr lang="sk-SK" sz="2800" dirty="0" smtClean="0">
                <a:solidFill>
                  <a:schemeClr val="accent6"/>
                </a:solidFill>
              </a:rPr>
              <a:t>Podmienky poskytnutia príspevku</a:t>
            </a:r>
            <a:endParaRPr lang="sk-SK" sz="2800" dirty="0">
              <a:solidFill>
                <a:schemeClr val="accent6"/>
              </a:solidFill>
            </a:endParaRPr>
          </a:p>
        </p:txBody>
      </p:sp>
      <p:graphicFrame>
        <p:nvGraphicFramePr>
          <p:cNvPr id="7" name="Zástupný symbol obsahu 6"/>
          <p:cNvGraphicFramePr>
            <a:graphicFrameLocks noGrp="1"/>
          </p:cNvGraphicFramePr>
          <p:nvPr>
            <p:ph idx="1"/>
            <p:extLst>
              <p:ext uri="{D42A27DB-BD31-4B8C-83A1-F6EECF244321}">
                <p14:modId xmlns:p14="http://schemas.microsoft.com/office/powerpoint/2010/main" val="2991363582"/>
              </p:ext>
            </p:extLst>
          </p:nvPr>
        </p:nvGraphicFramePr>
        <p:xfrm>
          <a:off x="323528" y="856425"/>
          <a:ext cx="8496944" cy="5113071"/>
        </p:xfrm>
        <a:graphic>
          <a:graphicData uri="http://schemas.openxmlformats.org/drawingml/2006/table">
            <a:tbl>
              <a:tblPr firstRow="1" bandRow="1">
                <a:tableStyleId>{93296810-A885-4BE3-A3E7-6D5BEEA58F35}</a:tableStyleId>
              </a:tblPr>
              <a:tblGrid>
                <a:gridCol w="2088232"/>
                <a:gridCol w="4608512"/>
                <a:gridCol w="1800200"/>
              </a:tblGrid>
              <a:tr h="2140527">
                <a:tc>
                  <a:txBody>
                    <a:bodyPr/>
                    <a:lstStyle/>
                    <a:p>
                      <a:r>
                        <a:rPr lang="sk-SK" sz="1300" b="1" kern="1200" dirty="0" smtClean="0">
                          <a:solidFill>
                            <a:schemeClr val="lt1"/>
                          </a:solidFill>
                          <a:effectLst/>
                          <a:latin typeface="+mn-lt"/>
                          <a:ea typeface="+mn-ea"/>
                          <a:cs typeface="+mn-cs"/>
                        </a:rPr>
                        <a:t>23. Podmienka oprávnenosti z hľadiska súladu s horizontálnymi princípmi </a:t>
                      </a:r>
                      <a:endParaRPr lang="sk-SK" sz="1300" dirty="0"/>
                    </a:p>
                  </a:txBody>
                  <a:tcPr/>
                </a:tc>
                <a:tc>
                  <a:txBody>
                    <a:bodyPr/>
                    <a:lstStyle/>
                    <a:p>
                      <a:r>
                        <a:rPr lang="sk-SK" sz="1300" b="0" kern="1200" dirty="0" smtClean="0">
                          <a:solidFill>
                            <a:schemeClr val="lt1"/>
                          </a:solidFill>
                          <a:effectLst/>
                          <a:latin typeface="+mn-lt"/>
                          <a:ea typeface="+mn-ea"/>
                          <a:cs typeface="+mn-cs"/>
                        </a:rPr>
                        <a:t>Projekty, ktoré budú predmetom ŽoNFP musia byť v súlade s horizontálnymi princípmi rovnosť mužov a žien a nediskriminácia a horizontálnym princípom</a:t>
                      </a:r>
                      <a:r>
                        <a:rPr lang="sk-SK" sz="1300" b="0" kern="1200" baseline="0" dirty="0" smtClean="0">
                          <a:solidFill>
                            <a:schemeClr val="lt1"/>
                          </a:solidFill>
                          <a:effectLst/>
                          <a:latin typeface="+mn-lt"/>
                          <a:ea typeface="+mn-ea"/>
                          <a:cs typeface="+mn-cs"/>
                        </a:rPr>
                        <a:t> udržateľný rozvoj. </a:t>
                      </a:r>
                      <a:endParaRPr lang="sk-SK" sz="1300" b="0" kern="1200" dirty="0" smtClean="0">
                        <a:solidFill>
                          <a:schemeClr val="lt1"/>
                        </a:solidFill>
                        <a:effectLst/>
                        <a:latin typeface="+mn-lt"/>
                        <a:ea typeface="+mn-ea"/>
                        <a:cs typeface="+mn-cs"/>
                      </a:endParaRPr>
                    </a:p>
                  </a:txBody>
                  <a:tcPr/>
                </a:tc>
                <a:tc>
                  <a:txBody>
                    <a:bodyPr/>
                    <a:lstStyle/>
                    <a:p>
                      <a:r>
                        <a:rPr lang="sk-SK" sz="1300" b="0" dirty="0" smtClean="0"/>
                        <a:t>Formulár ŽoNFP, časť 5. </a:t>
                      </a:r>
                      <a:r>
                        <a:rPr lang="sk-SK" sz="1300" b="1" dirty="0" smtClean="0"/>
                        <a:t>Identifikácia projektu</a:t>
                      </a:r>
                      <a:r>
                        <a:rPr lang="sk-SK" sz="1300" b="0" dirty="0" smtClean="0"/>
                        <a:t>, </a:t>
                      </a:r>
                    </a:p>
                    <a:p>
                      <a:r>
                        <a:rPr lang="sk-SK" sz="1300" b="0" dirty="0" smtClean="0"/>
                        <a:t>časť 10.1 </a:t>
                      </a:r>
                      <a:r>
                        <a:rPr lang="sk-SK" sz="1300" b="1" dirty="0" smtClean="0"/>
                        <a:t>Aktivity projektu a očakávané merateľné ukazovatele</a:t>
                      </a:r>
                      <a:r>
                        <a:rPr lang="sk-SK" sz="1300" b="0" dirty="0" smtClean="0"/>
                        <a:t>, </a:t>
                      </a:r>
                    </a:p>
                    <a:p>
                      <a:r>
                        <a:rPr lang="sk-SK" sz="1300" b="0" dirty="0" smtClean="0"/>
                        <a:t>časť 10.2 </a:t>
                      </a:r>
                      <a:r>
                        <a:rPr lang="sk-SK" sz="1300" b="1" dirty="0" smtClean="0"/>
                        <a:t>Prehľad merateľných ukazovateľov projektu</a:t>
                      </a:r>
                      <a:r>
                        <a:rPr lang="sk-SK" sz="1300" b="0" dirty="0" smtClean="0"/>
                        <a:t>, </a:t>
                      </a:r>
                    </a:p>
                    <a:p>
                      <a:r>
                        <a:rPr lang="sk-SK" sz="1300" b="0" dirty="0" smtClean="0"/>
                        <a:t>časť 15 </a:t>
                      </a:r>
                      <a:r>
                        <a:rPr lang="sk-SK" sz="1300" b="1" dirty="0" smtClean="0"/>
                        <a:t>Čestné vyhlásenie žiadateľa</a:t>
                      </a:r>
                    </a:p>
                  </a:txBody>
                  <a:tcPr/>
                </a:tc>
              </a:tr>
              <a:tr h="1296144">
                <a:tc>
                  <a:txBody>
                    <a:bodyPr/>
                    <a:lstStyle/>
                    <a:p>
                      <a:r>
                        <a:rPr lang="sk-SK" sz="1300" b="1" kern="1200" dirty="0" smtClean="0">
                          <a:solidFill>
                            <a:schemeClr val="dk1"/>
                          </a:solidFill>
                          <a:effectLst/>
                          <a:latin typeface="+mn-lt"/>
                          <a:ea typeface="+mn-ea"/>
                          <a:cs typeface="+mn-cs"/>
                        </a:rPr>
                        <a:t>24. Podmienka poskytnutia príspevku z hľadiska definovania merateľných ukazovateľov projektu</a:t>
                      </a:r>
                      <a:endParaRPr lang="sk-SK" sz="1300" kern="1200" dirty="0">
                        <a:solidFill>
                          <a:schemeClr val="dk1"/>
                        </a:solidFill>
                        <a:effectLst/>
                        <a:latin typeface="+mn-lt"/>
                        <a:ea typeface="+mn-ea"/>
                        <a:cs typeface="+mn-cs"/>
                      </a:endParaRPr>
                    </a:p>
                  </a:txBody>
                  <a:tcPr/>
                </a:tc>
                <a:tc>
                  <a:txBody>
                    <a:bodyPr/>
                    <a:lstStyle/>
                    <a:p>
                      <a:pPr algn="just"/>
                      <a:r>
                        <a:rPr lang="sk-SK" sz="1300" kern="1200" dirty="0" smtClean="0">
                          <a:solidFill>
                            <a:schemeClr val="dk1"/>
                          </a:solidFill>
                          <a:effectLst/>
                          <a:latin typeface="+mn-lt"/>
                          <a:ea typeface="+mn-ea"/>
                          <a:cs typeface="+mn-cs"/>
                        </a:rPr>
                        <a:t>Výstupy/výsledky, ktoré majú byť dosiahnuté realizáciou aktivít projektu, musia byť kvantifikované prostredníctvom merateľných ukazovateľov definovaných v prílohe č. 3 tejto výzvy – Zoznam povinných merateľných ukazovateľov, vrátane zadefinovanej relevancie k horizontálnym princípom. </a:t>
                      </a:r>
                    </a:p>
                  </a:txBody>
                  <a:tcPr/>
                </a:tc>
                <a:tc>
                  <a:txBody>
                    <a:bodyPr/>
                    <a:lstStyle/>
                    <a:p>
                      <a:r>
                        <a:rPr lang="sk-SK" sz="1300" dirty="0" smtClean="0"/>
                        <a:t>Formulár ŽoNFP, časť 10.1 </a:t>
                      </a:r>
                      <a:r>
                        <a:rPr lang="sk-SK" sz="1300" b="1" dirty="0" smtClean="0"/>
                        <a:t>Aktivity projektu a očakávané merateľné ukazovatel</a:t>
                      </a:r>
                      <a:r>
                        <a:rPr lang="sk-SK" sz="1300" dirty="0" smtClean="0"/>
                        <a:t>e a 10.2 </a:t>
                      </a:r>
                      <a:r>
                        <a:rPr lang="sk-SK" sz="1300" b="1" dirty="0" smtClean="0"/>
                        <a:t>Prehľad merateľných ukazovateľov projektu</a:t>
                      </a:r>
                    </a:p>
                  </a:txBody>
                  <a:tcPr/>
                </a:tc>
              </a:tr>
              <a:tr h="1619819">
                <a:tc>
                  <a:txBody>
                    <a:bodyPr/>
                    <a:lstStyle/>
                    <a:p>
                      <a:r>
                        <a:rPr lang="sk-SK" sz="1300" b="1" kern="1200" dirty="0" smtClean="0">
                          <a:solidFill>
                            <a:schemeClr val="dk1"/>
                          </a:solidFill>
                          <a:effectLst/>
                          <a:latin typeface="+mn-lt"/>
                          <a:ea typeface="+mn-ea"/>
                          <a:cs typeface="+mn-cs"/>
                        </a:rPr>
                        <a:t>25. Podmienka predloženia ŽoNFP vo vzťahu k prebiehajúcemu alebo ukončenému schvaľovaciemu procesu ŽoNFP resp. inej žiadosti  s rovnakým predmetom projektu </a:t>
                      </a:r>
                      <a:endParaRPr lang="sk-SK" sz="1300" dirty="0"/>
                    </a:p>
                  </a:txBody>
                  <a:tcPr/>
                </a:tc>
                <a:tc>
                  <a:txBody>
                    <a:bodyPr/>
                    <a:lstStyle/>
                    <a:p>
                      <a:pPr algn="just"/>
                      <a:r>
                        <a:rPr lang="sk-SK" sz="1300" u="none" kern="1200" dirty="0" smtClean="0">
                          <a:solidFill>
                            <a:schemeClr val="dk1"/>
                          </a:solidFill>
                          <a:effectLst/>
                          <a:latin typeface="+mn-lt"/>
                          <a:ea typeface="+mn-ea"/>
                          <a:cs typeface="+mn-cs"/>
                        </a:rPr>
                        <a:t>Žiadateľ nie je oprávnený opätovne predložiť ŽoNFP v rámci tejto výzvy, ak ŽoNFP s rovnakým predmetom projektu už bola schválená v rámci tejto alebo inej výzvy OP ĽZ a projekt je v realizácii alebo ak konanie o predmetnej ŽoNFP stále trvá .</a:t>
                      </a:r>
                      <a:endParaRPr lang="sk-SK" sz="1300" b="1" u="none" kern="1200" dirty="0" smtClean="0">
                        <a:solidFill>
                          <a:schemeClr val="dk1"/>
                        </a:solidFill>
                        <a:effectLst/>
                        <a:latin typeface="+mn-lt"/>
                        <a:ea typeface="+mn-ea"/>
                        <a:cs typeface="+mn-cs"/>
                      </a:endParaRPr>
                    </a:p>
                  </a:txBody>
                  <a:tcPr/>
                </a:tc>
                <a:tc>
                  <a:txBody>
                    <a:bodyPr/>
                    <a:lstStyle/>
                    <a:p>
                      <a:r>
                        <a:rPr lang="sk-SK" sz="1300" b="0" kern="1200" dirty="0" smtClean="0">
                          <a:solidFill>
                            <a:schemeClr val="dk1"/>
                          </a:solidFill>
                          <a:effectLst/>
                          <a:latin typeface="+mn-lt"/>
                          <a:ea typeface="+mn-ea"/>
                          <a:cs typeface="+mn-cs"/>
                        </a:rPr>
                        <a:t>Formulár ŽoNFP, časť 15. </a:t>
                      </a:r>
                      <a:r>
                        <a:rPr lang="sk-SK" sz="1300" b="1" kern="1200" dirty="0" smtClean="0">
                          <a:solidFill>
                            <a:schemeClr val="dk1"/>
                          </a:solidFill>
                          <a:effectLst/>
                          <a:latin typeface="+mn-lt"/>
                          <a:ea typeface="+mn-ea"/>
                          <a:cs typeface="+mn-cs"/>
                        </a:rPr>
                        <a:t>Čestné vyhlásenie žiadateľa</a:t>
                      </a:r>
                      <a:endParaRPr lang="sk-SK" sz="1300" dirty="0" smtClean="0"/>
                    </a:p>
                  </a:txBody>
                  <a:tcPr/>
                </a:tc>
              </a:tr>
            </a:tbl>
          </a:graphicData>
        </a:graphic>
      </p:graphicFrame>
    </p:spTree>
    <p:extLst>
      <p:ext uri="{BB962C8B-B14F-4D97-AF65-F5344CB8AC3E}">
        <p14:creationId xmlns:p14="http://schemas.microsoft.com/office/powerpoint/2010/main" val="14637208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457200" y="260648"/>
            <a:ext cx="8229600" cy="6264696"/>
          </a:xfrm>
        </p:spPr>
        <p:txBody>
          <a:bodyPr/>
          <a:lstStyle/>
          <a:p>
            <a:pPr marL="0" indent="0">
              <a:buNone/>
            </a:pPr>
            <a:r>
              <a:rPr lang="sk-SK" sz="2000" b="1" dirty="0" smtClean="0">
                <a:solidFill>
                  <a:srgbClr val="FF0000"/>
                </a:solidFill>
              </a:rPr>
              <a:t>            Zoznam </a:t>
            </a:r>
            <a:r>
              <a:rPr lang="sk-SK" sz="2000" b="1" dirty="0">
                <a:solidFill>
                  <a:srgbClr val="FF0000"/>
                </a:solidFill>
              </a:rPr>
              <a:t>povinných príloh k Žiadosti o nenávratný finančný </a:t>
            </a:r>
            <a:r>
              <a:rPr lang="sk-SK" sz="2000" b="1" dirty="0" smtClean="0">
                <a:solidFill>
                  <a:srgbClr val="FF0000"/>
                </a:solidFill>
              </a:rPr>
              <a:t>príspevok</a:t>
            </a:r>
          </a:p>
          <a:p>
            <a:pPr marL="0" indent="0">
              <a:buNone/>
            </a:pPr>
            <a:endParaRPr lang="sk-SK" sz="2000" b="1" dirty="0"/>
          </a:p>
          <a:p>
            <a:pPr marL="0" indent="0" algn="just">
              <a:buNone/>
            </a:pPr>
            <a:r>
              <a:rPr lang="sk-SK" sz="1600" b="1" dirty="0" smtClean="0">
                <a:solidFill>
                  <a:srgbClr val="FF0000"/>
                </a:solidFill>
              </a:rPr>
              <a:t>Príloha č. 1 ŽoNFP: Rozpočet projektu s podrobným komentárom (podľa záväzného formulára) </a:t>
            </a:r>
            <a:r>
              <a:rPr lang="sk-SK" sz="1400" dirty="0" smtClean="0"/>
              <a:t>V </a:t>
            </a:r>
            <a:r>
              <a:rPr lang="sk-SK" sz="1400" dirty="0" err="1"/>
              <a:t>položkovitom</a:t>
            </a:r>
            <a:r>
              <a:rPr lang="sk-SK" sz="1400" dirty="0"/>
              <a:t> rozpise výdavkov sú preddefinované typy výdavkov. Žiadateľ pre každý výdavok uvedie/vyberie príslušné požadované údaje</a:t>
            </a:r>
            <a:r>
              <a:rPr lang="sk-SK" sz="1400" dirty="0" smtClean="0"/>
              <a:t>.</a:t>
            </a:r>
          </a:p>
          <a:p>
            <a:pPr marL="0" indent="0" algn="just">
              <a:buNone/>
            </a:pPr>
            <a:r>
              <a:rPr lang="sk-SK" sz="1600" b="1" dirty="0">
                <a:solidFill>
                  <a:srgbClr val="FF0000"/>
                </a:solidFill>
              </a:rPr>
              <a:t>Príloha č. 2 ŽoNFP: Doklad o vzniku a právnej forme žiadateľa, </a:t>
            </a:r>
            <a:r>
              <a:rPr lang="sk-SK" sz="1600" dirty="0"/>
              <a:t>ak relevantné (viď plné znenie vo výzve)</a:t>
            </a:r>
            <a:endParaRPr lang="sk-SK" sz="1600" dirty="0" smtClean="0"/>
          </a:p>
          <a:p>
            <a:pPr marL="0" indent="0" algn="just">
              <a:buNone/>
            </a:pPr>
            <a:r>
              <a:rPr lang="sk-SK" sz="1400" dirty="0"/>
              <a:t>Žiadateľ v rámci tejto podmienky poskytnutia príspevku predkladá (ak relevantné) doklad o vzniku a právnej forme žiadateľa. </a:t>
            </a:r>
          </a:p>
          <a:p>
            <a:pPr marL="0" indent="0" algn="just">
              <a:buNone/>
            </a:pPr>
            <a:r>
              <a:rPr lang="sk-SK" sz="1400" dirty="0"/>
              <a:t>Z doložených dokumentov musí byť zrejmý najmä názov žiadateľa, dátum vzniku , právna forma žiadateľa, právna subjektivita žiadateľa a kto je osoba oprávnená konať za žiadateľa.</a:t>
            </a:r>
          </a:p>
          <a:p>
            <a:pPr marL="0" indent="0" algn="just">
              <a:buNone/>
            </a:pPr>
            <a:r>
              <a:rPr lang="sk-SK" sz="1400" dirty="0"/>
              <a:t>Žiadateľ predkladá  menovací dekrét štatutára, resp. iný doklad preukazujúci oprávnenie konať tejto osobe v mene žiadateľa.</a:t>
            </a:r>
          </a:p>
          <a:p>
            <a:pPr marL="0" indent="0" algn="just">
              <a:buNone/>
            </a:pPr>
            <a:r>
              <a:rPr lang="sk-SK" sz="1400" dirty="0" smtClean="0"/>
              <a:t>Dátum </a:t>
            </a:r>
            <a:r>
              <a:rPr lang="sk-SK" sz="1400" dirty="0"/>
              <a:t>vzniku žiadateľa musí byť najneskôr k 31.12.2016 vrátane. V prípade, ak žiadateľ vznikne po tomto termíne, bude považovaný za neoprávneného</a:t>
            </a:r>
            <a:r>
              <a:rPr lang="sk-SK" sz="1400" dirty="0" smtClean="0"/>
              <a:t>.</a:t>
            </a:r>
            <a:endParaRPr lang="sk-SK" sz="1400" dirty="0"/>
          </a:p>
          <a:p>
            <a:pPr marL="0" indent="0" algn="just">
              <a:buNone/>
            </a:pPr>
            <a:r>
              <a:rPr lang="sk-SK" sz="1600" b="1" dirty="0">
                <a:solidFill>
                  <a:srgbClr val="FF0000"/>
                </a:solidFill>
              </a:rPr>
              <a:t>Príloha č. 3 ŽoNFP: Potvrdenie miestneho daňového úradu,</a:t>
            </a:r>
            <a:r>
              <a:rPr lang="sk-SK" sz="1600" b="1" dirty="0"/>
              <a:t> </a:t>
            </a:r>
            <a:r>
              <a:rPr lang="sk-SK" sz="1600" dirty="0"/>
              <a:t>ak relevantné (viď plné znenie vo výzve</a:t>
            </a:r>
            <a:r>
              <a:rPr lang="sk-SK" sz="1600" dirty="0" smtClean="0"/>
              <a:t>)</a:t>
            </a:r>
          </a:p>
          <a:p>
            <a:pPr marL="0" indent="0" algn="just">
              <a:buNone/>
            </a:pPr>
            <a:r>
              <a:rPr lang="sk-SK" sz="1400" dirty="0"/>
              <a:t>Potvrdenie miestne príslušného daňového úradu, že žiadateľ nie je dlžníkom na daniach žiadateľ predkladá v </a:t>
            </a:r>
            <a:r>
              <a:rPr lang="sk-SK" sz="1400" dirty="0" smtClean="0"/>
              <a:t>prípadoch neúspešnosti </a:t>
            </a:r>
            <a:r>
              <a:rPr lang="sk-SK" sz="1400" dirty="0"/>
              <a:t>integračnej akcie </a:t>
            </a:r>
            <a:r>
              <a:rPr lang="sk-SK" sz="1400" dirty="0" smtClean="0"/>
              <a:t>alebo ak </a:t>
            </a:r>
            <a:r>
              <a:rPr lang="sk-SK" sz="1400" dirty="0"/>
              <a:t>po overení správnosti údajov v ITMS2014+, resp. v zozname daňových dlžníkov žiadateľ zistí nesplnenie podmienky poskytnutia príspevku a nepodarí sa mu zabezpečiť úpravu so skutočným stavom  pred predložením ŽoNFP a súčasne potvrdením vie preukázať splnenie tejto podmienky poskytnutia príspevku.</a:t>
            </a:r>
          </a:p>
          <a:p>
            <a:pPr marL="0" indent="0" algn="just">
              <a:buNone/>
            </a:pPr>
            <a:r>
              <a:rPr lang="sk-SK" sz="1400" dirty="0"/>
              <a:t>Potvrdenie </a:t>
            </a:r>
            <a:r>
              <a:rPr lang="sk-SK" sz="1400" b="1" dirty="0"/>
              <a:t>nesmie byť staršie ako 3 mesiace</a:t>
            </a:r>
            <a:r>
              <a:rPr lang="sk-SK" sz="1400" dirty="0"/>
              <a:t> ku dňu predloženia ŽoNFP, žiadateľ predkladá originál alebo úradne osvedčenú kópiu.</a:t>
            </a:r>
          </a:p>
          <a:p>
            <a:pPr marL="0" indent="0">
              <a:buNone/>
            </a:pPr>
            <a:endParaRPr lang="sk-SK" sz="1600" dirty="0" smtClean="0"/>
          </a:p>
          <a:p>
            <a:pPr>
              <a:buFont typeface="Arial" panose="020B0604020202020204" pitchFamily="34" charset="0"/>
              <a:buChar char="•"/>
            </a:pPr>
            <a:endParaRPr lang="sk-SK" sz="1600" dirty="0"/>
          </a:p>
          <a:p>
            <a:pPr>
              <a:buFont typeface="Arial" panose="020B0604020202020204" pitchFamily="34" charset="0"/>
              <a:buChar char="•"/>
            </a:pPr>
            <a:endParaRPr lang="sk-SK" sz="1600" dirty="0"/>
          </a:p>
        </p:txBody>
      </p:sp>
    </p:spTree>
    <p:extLst>
      <p:ext uri="{BB962C8B-B14F-4D97-AF65-F5344CB8AC3E}">
        <p14:creationId xmlns:p14="http://schemas.microsoft.com/office/powerpoint/2010/main" val="16318045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457200" y="260648"/>
            <a:ext cx="8229600" cy="6264696"/>
          </a:xfrm>
        </p:spPr>
        <p:txBody>
          <a:bodyPr/>
          <a:lstStyle/>
          <a:p>
            <a:pPr marL="0" indent="0">
              <a:buNone/>
            </a:pPr>
            <a:r>
              <a:rPr lang="sk-SK" sz="2000" b="1" dirty="0" smtClean="0">
                <a:solidFill>
                  <a:srgbClr val="FF0000"/>
                </a:solidFill>
              </a:rPr>
              <a:t>            Zoznam </a:t>
            </a:r>
            <a:r>
              <a:rPr lang="sk-SK" sz="2000" b="1" dirty="0">
                <a:solidFill>
                  <a:srgbClr val="FF0000"/>
                </a:solidFill>
              </a:rPr>
              <a:t>povinných príloh k Žiadosti o nenávratný finančný </a:t>
            </a:r>
            <a:r>
              <a:rPr lang="sk-SK" sz="2000" b="1" dirty="0" smtClean="0">
                <a:solidFill>
                  <a:srgbClr val="FF0000"/>
                </a:solidFill>
              </a:rPr>
              <a:t>príspevok</a:t>
            </a:r>
          </a:p>
          <a:p>
            <a:pPr marL="0" indent="0">
              <a:buNone/>
            </a:pPr>
            <a:endParaRPr lang="sk-SK" sz="2000" b="1" dirty="0"/>
          </a:p>
          <a:p>
            <a:pPr marL="0" indent="0" algn="just">
              <a:buNone/>
            </a:pPr>
            <a:r>
              <a:rPr lang="sk-SK" sz="1600" b="1" dirty="0" smtClean="0">
                <a:solidFill>
                  <a:srgbClr val="FF0000"/>
                </a:solidFill>
              </a:rPr>
              <a:t>Príloha č. 4 ŽoNFP: </a:t>
            </a:r>
            <a:r>
              <a:rPr lang="sk-SK" sz="1600" b="1" dirty="0">
                <a:solidFill>
                  <a:srgbClr val="FF0000"/>
                </a:solidFill>
              </a:rPr>
              <a:t>Potvrdenie každej zdravotnej poisťovne,</a:t>
            </a:r>
            <a:r>
              <a:rPr lang="sk-SK" sz="1600" b="1" dirty="0"/>
              <a:t> </a:t>
            </a:r>
            <a:r>
              <a:rPr lang="sk-SK" sz="1600" dirty="0"/>
              <a:t>ak relevantné (viď plné znenie vo výzve</a:t>
            </a:r>
            <a:r>
              <a:rPr lang="sk-SK" sz="1600" dirty="0" smtClean="0"/>
              <a:t>)</a:t>
            </a:r>
          </a:p>
          <a:p>
            <a:pPr marL="0" indent="0" algn="just">
              <a:buNone/>
            </a:pPr>
            <a:r>
              <a:rPr lang="sk-SK" sz="1600" dirty="0"/>
              <a:t>P</a:t>
            </a:r>
            <a:r>
              <a:rPr lang="sk-SK" sz="1400" dirty="0" smtClean="0"/>
              <a:t>otvrdenia </a:t>
            </a:r>
            <a:r>
              <a:rPr lang="sk-SK" sz="1400" dirty="0"/>
              <a:t>3 zdravotných poisťovní, že žiadateľ nie je dlžníkom na zdravotnom poistení, žiadateľ predkladá v </a:t>
            </a:r>
            <a:r>
              <a:rPr lang="sk-SK" sz="1400" dirty="0" smtClean="0"/>
              <a:t>prípadoch neúspešnosti </a:t>
            </a:r>
            <a:r>
              <a:rPr lang="sk-SK" sz="1400" dirty="0"/>
              <a:t>integračnej </a:t>
            </a:r>
            <a:r>
              <a:rPr lang="sk-SK" sz="1400" dirty="0" smtClean="0"/>
              <a:t>akcie alebo </a:t>
            </a:r>
            <a:r>
              <a:rPr lang="sk-SK" sz="1400" dirty="0"/>
              <a:t>ak po overení správnosti údajov v ITMS2014</a:t>
            </a:r>
            <a:r>
              <a:rPr lang="sk-SK" sz="1400" dirty="0" smtClean="0"/>
              <a:t>+, </a:t>
            </a:r>
            <a:r>
              <a:rPr lang="sk-SK" sz="1400" dirty="0"/>
              <a:t>resp. v zozname </a:t>
            </a:r>
            <a:r>
              <a:rPr lang="sk-SK" sz="1400" dirty="0" smtClean="0"/>
              <a:t>dlžníkov  </a:t>
            </a:r>
            <a:r>
              <a:rPr lang="sk-SK" sz="1400" dirty="0"/>
              <a:t>zdravotných poisťovní žiadateľ zistí nesplnenie podmienky poskytnutia príspevku a nepodarí sa mu zabezpečiť úpravu so skutočným stavom pred predložením ŽoNFP a súčasne potvrdeniami vie preukázať splnenie tejto podmienky poskytnutia príspevku</a:t>
            </a:r>
            <a:r>
              <a:rPr lang="sk-SK" sz="1400" dirty="0" smtClean="0"/>
              <a:t>.</a:t>
            </a:r>
            <a:r>
              <a:rPr lang="sk-SK" sz="1400" dirty="0"/>
              <a:t> Potvrdenia nesmú byť </a:t>
            </a:r>
            <a:r>
              <a:rPr lang="sk-SK" sz="1400" b="1" dirty="0"/>
              <a:t> staršie ako 3 mesiace</a:t>
            </a:r>
            <a:r>
              <a:rPr lang="sk-SK" sz="1400" dirty="0"/>
              <a:t> ku dňu predloženia </a:t>
            </a:r>
            <a:r>
              <a:rPr lang="sk-SK" sz="1400" dirty="0" err="1"/>
              <a:t>ŽoNFP</a:t>
            </a:r>
            <a:r>
              <a:rPr lang="sk-SK" sz="1400" dirty="0"/>
              <a:t>, žiadateľ predkladá originál alebo úradne osvedčenú kópiu</a:t>
            </a:r>
            <a:r>
              <a:rPr lang="sk-SK" sz="1400" dirty="0" smtClean="0"/>
              <a:t>.</a:t>
            </a:r>
            <a:endParaRPr lang="sk-SK" sz="1400" b="1" dirty="0" smtClean="0">
              <a:solidFill>
                <a:srgbClr val="FF0000"/>
              </a:solidFill>
            </a:endParaRPr>
          </a:p>
          <a:p>
            <a:pPr marL="0" indent="0" algn="just">
              <a:buNone/>
            </a:pPr>
            <a:r>
              <a:rPr lang="sk-SK" sz="1600" b="1" dirty="0" smtClean="0">
                <a:solidFill>
                  <a:srgbClr val="FF0000"/>
                </a:solidFill>
              </a:rPr>
              <a:t>Príloha </a:t>
            </a:r>
            <a:r>
              <a:rPr lang="sk-SK" sz="1600" b="1" dirty="0">
                <a:solidFill>
                  <a:srgbClr val="FF0000"/>
                </a:solidFill>
              </a:rPr>
              <a:t>č. </a:t>
            </a:r>
            <a:r>
              <a:rPr lang="sk-SK" sz="1600" b="1" dirty="0" smtClean="0">
                <a:solidFill>
                  <a:srgbClr val="FF0000"/>
                </a:solidFill>
              </a:rPr>
              <a:t>5 </a:t>
            </a:r>
            <a:r>
              <a:rPr lang="sk-SK" sz="1600" b="1" dirty="0">
                <a:solidFill>
                  <a:srgbClr val="FF0000"/>
                </a:solidFill>
              </a:rPr>
              <a:t>ŽoNFP: Potvrdenie Sociálnej </a:t>
            </a:r>
            <a:r>
              <a:rPr lang="sk-SK" sz="1600" b="1" dirty="0" smtClean="0">
                <a:solidFill>
                  <a:srgbClr val="FF0000"/>
                </a:solidFill>
              </a:rPr>
              <a:t>poisťovne, </a:t>
            </a:r>
            <a:r>
              <a:rPr lang="sk-SK" sz="1600" dirty="0"/>
              <a:t>ak relevantné (viď plné znenie vo výzve</a:t>
            </a:r>
            <a:r>
              <a:rPr lang="sk-SK" sz="1600" dirty="0" smtClean="0"/>
              <a:t>)</a:t>
            </a:r>
          </a:p>
          <a:p>
            <a:pPr marL="0" indent="0" algn="just">
              <a:buNone/>
            </a:pPr>
            <a:r>
              <a:rPr lang="sk-SK" sz="1400" dirty="0"/>
              <a:t>Potvrdenie Sociálnej poisťovne, resp. miestne príslušnej pobočky Sociálnej poisťovne,</a:t>
            </a:r>
            <a:r>
              <a:rPr lang="sk-SK" sz="1400" b="1" dirty="0"/>
              <a:t> </a:t>
            </a:r>
            <a:r>
              <a:rPr lang="sk-SK" sz="1400" dirty="0"/>
              <a:t>že žiadateľ nie je dlžníkom na sociálnom poistení, žiadateľ predkladá v </a:t>
            </a:r>
            <a:r>
              <a:rPr lang="sk-SK" sz="1400" dirty="0" smtClean="0"/>
              <a:t>prípadoch </a:t>
            </a:r>
            <a:r>
              <a:rPr lang="sk-SK" sz="1400" dirty="0"/>
              <a:t>neúspešnosti integračnej </a:t>
            </a:r>
            <a:r>
              <a:rPr lang="sk-SK" sz="1400" dirty="0" smtClean="0"/>
              <a:t>akcie alebo </a:t>
            </a:r>
            <a:r>
              <a:rPr lang="sk-SK" sz="1400" dirty="0"/>
              <a:t>ak po overení správnosti údajov v ITMS2014</a:t>
            </a:r>
            <a:r>
              <a:rPr lang="sk-SK" sz="1400" dirty="0" smtClean="0"/>
              <a:t>+, resp. v</a:t>
            </a:r>
            <a:r>
              <a:rPr lang="sk-SK" sz="1400" dirty="0"/>
              <a:t> </a:t>
            </a:r>
            <a:r>
              <a:rPr lang="sk-SK" sz="1400" dirty="0" smtClean="0"/>
              <a:t>zozname dlžníkov </a:t>
            </a:r>
            <a:r>
              <a:rPr lang="sk-SK" sz="1400" dirty="0"/>
              <a:t>žiadateľ zistí nesplnenie podmienky poskytnutia príspevku a nepodarí sa mu zabezpečiť úpravu so skutočným stavom pred predložením ŽoNFP a súčasne potvrdením vie preukázať splnenie tejto podmienky poskytnutia príspevku</a:t>
            </a:r>
            <a:r>
              <a:rPr lang="sk-SK" sz="1400" dirty="0" smtClean="0"/>
              <a:t>. </a:t>
            </a:r>
            <a:r>
              <a:rPr lang="sk-SK" sz="1400" dirty="0"/>
              <a:t>Potvrdenie Sociálnej poisťovne </a:t>
            </a:r>
            <a:r>
              <a:rPr lang="sk-SK" sz="1400" b="1" dirty="0"/>
              <a:t>nesmie byť staršie ako 3 mesiace</a:t>
            </a:r>
            <a:r>
              <a:rPr lang="sk-SK" sz="1400" dirty="0"/>
              <a:t> ku dňu predloženia </a:t>
            </a:r>
            <a:r>
              <a:rPr lang="sk-SK" sz="1400" dirty="0" err="1"/>
              <a:t>ŽoNFP</a:t>
            </a:r>
            <a:r>
              <a:rPr lang="sk-SK" sz="1400" dirty="0"/>
              <a:t>, žiadateľ predkladá originál alebo úradne osvedčenú kópiu.</a:t>
            </a:r>
          </a:p>
          <a:p>
            <a:pPr marL="0" indent="0" algn="just">
              <a:buNone/>
            </a:pPr>
            <a:r>
              <a:rPr lang="sk-SK" sz="1600" b="1" dirty="0" smtClean="0">
                <a:solidFill>
                  <a:srgbClr val="FF0000"/>
                </a:solidFill>
              </a:rPr>
              <a:t>Príloha </a:t>
            </a:r>
            <a:r>
              <a:rPr lang="sk-SK" sz="1600" b="1" dirty="0">
                <a:solidFill>
                  <a:srgbClr val="FF0000"/>
                </a:solidFill>
              </a:rPr>
              <a:t>č. </a:t>
            </a:r>
            <a:r>
              <a:rPr lang="sk-SK" sz="1600" b="1" dirty="0" smtClean="0">
                <a:solidFill>
                  <a:srgbClr val="FF0000"/>
                </a:solidFill>
              </a:rPr>
              <a:t>6 </a:t>
            </a:r>
            <a:r>
              <a:rPr lang="sk-SK" sz="1600" b="1" dirty="0">
                <a:solidFill>
                  <a:srgbClr val="FF0000"/>
                </a:solidFill>
              </a:rPr>
              <a:t>ŽoNFP: Potvrdenie miestne príslušného konkurzného súdu, </a:t>
            </a:r>
            <a:r>
              <a:rPr lang="sk-SK" sz="1600" dirty="0" smtClean="0"/>
              <a:t>ak </a:t>
            </a:r>
            <a:r>
              <a:rPr lang="sk-SK" sz="1600" dirty="0"/>
              <a:t>relevantné (viď plné znenie vo výzve</a:t>
            </a:r>
            <a:r>
              <a:rPr lang="sk-SK" sz="1600" dirty="0" smtClean="0"/>
              <a:t>)</a:t>
            </a:r>
          </a:p>
          <a:p>
            <a:pPr marL="0" indent="0" algn="just">
              <a:buNone/>
            </a:pPr>
            <a:r>
              <a:rPr lang="sk-SK" sz="1400" dirty="0"/>
              <a:t>Potvrdenie miestne príslušného konkurzného súdu, že voči žiadateľovi nie je vedené konkurzné konanie ani reštrukturalizačné konanie, nie je v konkurze alebo v reštrukturalizácii, žiadateľ predkladá v </a:t>
            </a:r>
            <a:r>
              <a:rPr lang="sk-SK" sz="1400" dirty="0" smtClean="0"/>
              <a:t>prípadoch neúspešnosti </a:t>
            </a:r>
            <a:r>
              <a:rPr lang="sk-SK" sz="1400" dirty="0"/>
              <a:t>integračnej akcie </a:t>
            </a:r>
            <a:r>
              <a:rPr lang="sk-SK" sz="1400" dirty="0" smtClean="0"/>
              <a:t>alebo ak </a:t>
            </a:r>
            <a:r>
              <a:rPr lang="sk-SK" sz="1400" dirty="0"/>
              <a:t>po overení správnosti údajov v ITMS2014+, resp. v Registri úpadcov/Obchodnom vestníku žiadateľ zistí nesplnenie podmienky poskytnutia príspevku a nepodarí sa mu zabezpečiť úpravu so skutočným stavom pred predložením </a:t>
            </a:r>
            <a:r>
              <a:rPr lang="sk-SK" sz="1400" dirty="0" err="1"/>
              <a:t>ŽoNFP</a:t>
            </a:r>
            <a:r>
              <a:rPr lang="sk-SK" sz="1400" dirty="0"/>
              <a:t> a súčasne potvrdením vie preukázať splnenie tejto podmienky poskytnutia </a:t>
            </a:r>
            <a:r>
              <a:rPr lang="sk-SK" sz="1400" dirty="0" smtClean="0"/>
              <a:t>príspevku. Potvrdenie </a:t>
            </a:r>
            <a:r>
              <a:rPr lang="sk-SK" sz="1400" dirty="0"/>
              <a:t>miestne príslušného konkurzného súdu </a:t>
            </a:r>
            <a:r>
              <a:rPr lang="sk-SK" sz="1400" b="1" dirty="0"/>
              <a:t>nesmie byť staršie ako 3 mesiace</a:t>
            </a:r>
            <a:r>
              <a:rPr lang="sk-SK" sz="1400" dirty="0"/>
              <a:t> ku dňu predloženia </a:t>
            </a:r>
            <a:r>
              <a:rPr lang="sk-SK" sz="1400" dirty="0" err="1"/>
              <a:t>ŽoNFP</a:t>
            </a:r>
            <a:r>
              <a:rPr lang="sk-SK" sz="1400" dirty="0"/>
              <a:t>, žiadateľ predkladá originál alebo úradne osvedčenú kópiu.</a:t>
            </a:r>
          </a:p>
          <a:p>
            <a:pPr marL="0" indent="0">
              <a:buNone/>
            </a:pPr>
            <a:endParaRPr lang="sk-SK" sz="1600" dirty="0" smtClean="0"/>
          </a:p>
          <a:p>
            <a:pPr>
              <a:buFont typeface="Arial" panose="020B0604020202020204" pitchFamily="34" charset="0"/>
              <a:buChar char="•"/>
            </a:pPr>
            <a:endParaRPr lang="sk-SK" sz="1600" dirty="0"/>
          </a:p>
          <a:p>
            <a:pPr>
              <a:buFont typeface="Arial" panose="020B0604020202020204" pitchFamily="34" charset="0"/>
              <a:buChar char="•"/>
            </a:pPr>
            <a:endParaRPr lang="sk-SK" sz="1600" dirty="0"/>
          </a:p>
        </p:txBody>
      </p:sp>
    </p:spTree>
    <p:extLst>
      <p:ext uri="{BB962C8B-B14F-4D97-AF65-F5344CB8AC3E}">
        <p14:creationId xmlns:p14="http://schemas.microsoft.com/office/powerpoint/2010/main" val="8030468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457200" y="260648"/>
            <a:ext cx="8229600" cy="6264696"/>
          </a:xfrm>
        </p:spPr>
        <p:txBody>
          <a:bodyPr/>
          <a:lstStyle/>
          <a:p>
            <a:pPr marL="0" indent="0">
              <a:buNone/>
            </a:pPr>
            <a:r>
              <a:rPr lang="sk-SK" sz="2000" b="1" dirty="0" smtClean="0">
                <a:solidFill>
                  <a:srgbClr val="FF0000"/>
                </a:solidFill>
              </a:rPr>
              <a:t>            Zoznam </a:t>
            </a:r>
            <a:r>
              <a:rPr lang="sk-SK" sz="2000" b="1" dirty="0">
                <a:solidFill>
                  <a:srgbClr val="FF0000"/>
                </a:solidFill>
              </a:rPr>
              <a:t>povinných príloh k Žiadosti o nenávratný finančný </a:t>
            </a:r>
            <a:r>
              <a:rPr lang="sk-SK" sz="2000" b="1" dirty="0" smtClean="0">
                <a:solidFill>
                  <a:srgbClr val="FF0000"/>
                </a:solidFill>
              </a:rPr>
              <a:t>príspevok</a:t>
            </a:r>
          </a:p>
          <a:p>
            <a:pPr marL="0" indent="0">
              <a:buNone/>
            </a:pPr>
            <a:endParaRPr lang="sk-SK" sz="2000" b="1" dirty="0"/>
          </a:p>
          <a:p>
            <a:pPr marL="0" indent="0" algn="just">
              <a:buNone/>
            </a:pPr>
            <a:r>
              <a:rPr lang="sk-SK" sz="1600" b="1" dirty="0" smtClean="0">
                <a:solidFill>
                  <a:srgbClr val="FF0000"/>
                </a:solidFill>
              </a:rPr>
              <a:t>Príloha č. 7 ŽoNFP: </a:t>
            </a:r>
            <a:r>
              <a:rPr lang="sk-SK" sz="1600" b="1" dirty="0">
                <a:solidFill>
                  <a:srgbClr val="FF0000"/>
                </a:solidFill>
              </a:rPr>
              <a:t>Doklady preukazujúce finančnú </a:t>
            </a:r>
            <a:r>
              <a:rPr lang="sk-SK" sz="1600" b="1" dirty="0" smtClean="0">
                <a:solidFill>
                  <a:srgbClr val="FF0000"/>
                </a:solidFill>
              </a:rPr>
              <a:t>spôsobilosť</a:t>
            </a:r>
          </a:p>
          <a:p>
            <a:pPr marL="0" indent="0" algn="just">
              <a:buNone/>
            </a:pPr>
            <a:r>
              <a:rPr lang="sk-SK" sz="1400" dirty="0" smtClean="0"/>
              <a:t>Žiadatelia </a:t>
            </a:r>
            <a:r>
              <a:rPr lang="sk-SK" sz="1400" dirty="0"/>
              <a:t>uvedení v bode A </a:t>
            </a:r>
            <a:r>
              <a:rPr lang="sk-SK" sz="1400" dirty="0" err="1"/>
              <a:t>a</a:t>
            </a:r>
            <a:r>
              <a:rPr lang="sk-SK" sz="1400" dirty="0"/>
              <a:t> B podmienky poskytnutia príspevku č. 1 </a:t>
            </a:r>
            <a:r>
              <a:rPr lang="sk-SK" sz="1400" dirty="0" smtClean="0"/>
              <a:t>predložia </a:t>
            </a:r>
            <a:r>
              <a:rPr lang="sk-SK" sz="1400" dirty="0"/>
              <a:t>niektorý z nasledujúcich dokumentov, z ktorých bude zrejmé, že žiadateľ má zabezpečené povinné spolufinancovanie projektu</a:t>
            </a:r>
            <a:r>
              <a:rPr lang="sk-SK" sz="1400" dirty="0" smtClean="0"/>
              <a:t>:</a:t>
            </a:r>
          </a:p>
          <a:p>
            <a:pPr marL="0" indent="0" algn="just">
              <a:buNone/>
            </a:pPr>
            <a:r>
              <a:rPr lang="sk-SK" sz="1400" dirty="0" smtClean="0"/>
              <a:t>-</a:t>
            </a:r>
            <a:r>
              <a:rPr lang="sk-SK" sz="1400" b="1" dirty="0" smtClean="0"/>
              <a:t>Úverový </a:t>
            </a:r>
            <a:r>
              <a:rPr lang="sk-SK" sz="1400" b="1" dirty="0"/>
              <a:t>prísľub banky </a:t>
            </a:r>
            <a:r>
              <a:rPr lang="sk-SK" sz="1400" dirty="0"/>
              <a:t>nie starší ako 3 mesiace</a:t>
            </a:r>
            <a:r>
              <a:rPr lang="sk-SK" sz="1400" b="1" dirty="0"/>
              <a:t> </a:t>
            </a:r>
            <a:r>
              <a:rPr lang="sk-SK" sz="1400" dirty="0"/>
              <a:t>ku dňu predloženia </a:t>
            </a:r>
            <a:r>
              <a:rPr lang="sk-SK" sz="1400" dirty="0" err="1"/>
              <a:t>ŽoNFP</a:t>
            </a:r>
            <a:r>
              <a:rPr lang="sk-SK" sz="1400" dirty="0"/>
              <a:t> </a:t>
            </a:r>
            <a:r>
              <a:rPr lang="sk-SK" sz="1400" dirty="0" smtClean="0"/>
              <a:t>alebo</a:t>
            </a:r>
          </a:p>
          <a:p>
            <a:pPr marL="0" indent="0" algn="just">
              <a:buNone/>
            </a:pPr>
            <a:r>
              <a:rPr lang="sk-SK" sz="1400" dirty="0" smtClean="0"/>
              <a:t>-</a:t>
            </a:r>
            <a:r>
              <a:rPr lang="sk-SK" sz="1400" b="1" dirty="0" smtClean="0"/>
              <a:t>Úverovú </a:t>
            </a:r>
            <a:r>
              <a:rPr lang="sk-SK" sz="1400" b="1" dirty="0"/>
              <a:t>zmluvu s bankou </a:t>
            </a:r>
            <a:r>
              <a:rPr lang="sk-SK" sz="1400" dirty="0"/>
              <a:t>(vyžaduje sa originál alebo úradne osvedčená kópia dokumentov</a:t>
            </a:r>
            <a:r>
              <a:rPr lang="sk-SK" sz="1400" dirty="0" smtClean="0"/>
              <a:t>) alebo</a:t>
            </a:r>
          </a:p>
          <a:p>
            <a:pPr marL="0" indent="0" algn="just">
              <a:buNone/>
            </a:pPr>
            <a:r>
              <a:rPr lang="sk-SK" sz="1400" dirty="0" smtClean="0"/>
              <a:t>-</a:t>
            </a:r>
            <a:r>
              <a:rPr lang="sk-SK" sz="1400" b="1" dirty="0"/>
              <a:t>Výpis z bankového účtu žiadateľa o disponibilnom zostatku na účte</a:t>
            </a:r>
            <a:r>
              <a:rPr lang="sk-SK" sz="1400" dirty="0"/>
              <a:t>, nie starší ako 3 mesiace ku dňu predloženia </a:t>
            </a:r>
            <a:r>
              <a:rPr lang="sk-SK" sz="1400" dirty="0" err="1" smtClean="0"/>
              <a:t>ŽoNFP</a:t>
            </a:r>
            <a:r>
              <a:rPr lang="sk-SK" sz="1400" dirty="0" smtClean="0"/>
              <a:t> </a:t>
            </a:r>
            <a:r>
              <a:rPr lang="sk-SK" sz="1400" dirty="0"/>
              <a:t>alebo</a:t>
            </a:r>
          </a:p>
          <a:p>
            <a:pPr marL="0" indent="0" algn="just">
              <a:buNone/>
            </a:pPr>
            <a:r>
              <a:rPr lang="sk-SK" sz="1400" dirty="0" smtClean="0"/>
              <a:t>-</a:t>
            </a:r>
            <a:r>
              <a:rPr lang="sk-SK" sz="1400" b="1" dirty="0"/>
              <a:t>Potvrdenie komerčnej banky </a:t>
            </a:r>
            <a:r>
              <a:rPr lang="sk-SK" sz="1400" dirty="0"/>
              <a:t>o tom, že žiadateľ disponuje požadovanou výškou finančných prostriedkov, nie staršie ako 3 mesiace ku dňu predloženia </a:t>
            </a:r>
            <a:r>
              <a:rPr lang="sk-SK" sz="1400" dirty="0" err="1" smtClean="0"/>
              <a:t>ŽoNFP</a:t>
            </a:r>
            <a:r>
              <a:rPr lang="sk-SK" sz="1400" dirty="0" smtClean="0"/>
              <a:t>.</a:t>
            </a:r>
            <a:endParaRPr lang="sk-SK" sz="1400" dirty="0"/>
          </a:p>
          <a:p>
            <a:pPr marL="0" indent="0" algn="just">
              <a:buNone/>
            </a:pPr>
            <a:r>
              <a:rPr lang="sk-SK" sz="1600" b="1" dirty="0" smtClean="0">
                <a:solidFill>
                  <a:srgbClr val="FF0000"/>
                </a:solidFill>
              </a:rPr>
              <a:t>Príloha </a:t>
            </a:r>
            <a:r>
              <a:rPr lang="sk-SK" sz="1600" b="1" dirty="0">
                <a:solidFill>
                  <a:srgbClr val="FF0000"/>
                </a:solidFill>
              </a:rPr>
              <a:t>č. 8</a:t>
            </a:r>
            <a:r>
              <a:rPr lang="sk-SK" sz="1600" b="1" dirty="0" smtClean="0">
                <a:solidFill>
                  <a:srgbClr val="FF0000"/>
                </a:solidFill>
              </a:rPr>
              <a:t> ŽoNFP: Výpis </a:t>
            </a:r>
            <a:r>
              <a:rPr lang="sk-SK" sz="1600" b="1" dirty="0">
                <a:solidFill>
                  <a:srgbClr val="FF0000"/>
                </a:solidFill>
              </a:rPr>
              <a:t>z registra </a:t>
            </a:r>
            <a:r>
              <a:rPr lang="sk-SK" sz="1600" b="1" dirty="0" smtClean="0">
                <a:solidFill>
                  <a:srgbClr val="FF0000"/>
                </a:solidFill>
              </a:rPr>
              <a:t>trestov</a:t>
            </a:r>
          </a:p>
          <a:p>
            <a:pPr marL="0" indent="0" algn="just">
              <a:buNone/>
            </a:pPr>
            <a:r>
              <a:rPr lang="sk-SK" sz="1400" dirty="0" smtClean="0"/>
              <a:t>Žiadateľ </a:t>
            </a:r>
            <a:r>
              <a:rPr lang="sk-SK" sz="1400" dirty="0"/>
              <a:t>je povinný za účelom posúdenia </a:t>
            </a:r>
            <a:r>
              <a:rPr lang="sk-SK" sz="1400" b="1" dirty="0"/>
              <a:t>splnenia podmienky poskytnutia príspevku č.9</a:t>
            </a:r>
            <a:r>
              <a:rPr lang="sk-SK" sz="1400" dirty="0"/>
              <a:t> predložiť  ako prílohu ŽoNFP </a:t>
            </a:r>
            <a:r>
              <a:rPr lang="sk-SK" sz="1400" b="1" dirty="0"/>
              <a:t>výpis z registra trestov za žiadateľa </a:t>
            </a:r>
            <a:r>
              <a:rPr lang="sk-SK" sz="1400" b="1" u="sng" dirty="0"/>
              <a:t>(fyzická osoba),</a:t>
            </a:r>
            <a:r>
              <a:rPr lang="sk-SK" sz="1400" b="1" dirty="0"/>
              <a:t> každého člena jeho štatutárneho orgánu, každého prokuristu a každú osobu splnomocnenú zastupovať žiadateľa v konaní o ŽoNFP</a:t>
            </a:r>
            <a:r>
              <a:rPr lang="sk-SK" sz="1400" dirty="0"/>
              <a:t>. Výpis z registra trestov </a:t>
            </a:r>
            <a:r>
              <a:rPr lang="sk-SK" sz="1400" b="1" dirty="0"/>
              <a:t>nesmie byť starší ako 3 mesiace</a:t>
            </a:r>
            <a:r>
              <a:rPr lang="sk-SK" sz="1400" dirty="0"/>
              <a:t> ku dňu predloženia </a:t>
            </a:r>
            <a:r>
              <a:rPr lang="sk-SK" sz="1400" dirty="0" err="1"/>
              <a:t>ŽoNFP</a:t>
            </a:r>
            <a:r>
              <a:rPr lang="sk-SK" sz="1400" dirty="0"/>
              <a:t>. Žiadateľ predkladá originál alebo úradne osvedčenú kópiu. </a:t>
            </a:r>
          </a:p>
          <a:p>
            <a:pPr marL="0" indent="0" algn="just">
              <a:buNone/>
            </a:pPr>
            <a:r>
              <a:rPr lang="sk-SK" sz="1600" b="1" dirty="0" smtClean="0">
                <a:solidFill>
                  <a:srgbClr val="FF0000"/>
                </a:solidFill>
              </a:rPr>
              <a:t>Príloha </a:t>
            </a:r>
            <a:r>
              <a:rPr lang="sk-SK" sz="1600" b="1" dirty="0">
                <a:solidFill>
                  <a:srgbClr val="FF0000"/>
                </a:solidFill>
              </a:rPr>
              <a:t>č. </a:t>
            </a:r>
            <a:r>
              <a:rPr lang="sk-SK" sz="1600" b="1" dirty="0" smtClean="0">
                <a:solidFill>
                  <a:srgbClr val="FF0000"/>
                </a:solidFill>
              </a:rPr>
              <a:t>9 </a:t>
            </a:r>
            <a:r>
              <a:rPr lang="sk-SK" sz="1600" b="1" dirty="0" err="1">
                <a:solidFill>
                  <a:srgbClr val="FF0000"/>
                </a:solidFill>
              </a:rPr>
              <a:t>ŽoNFP</a:t>
            </a:r>
            <a:r>
              <a:rPr lang="sk-SK" sz="1600" b="1" dirty="0" smtClean="0">
                <a:solidFill>
                  <a:srgbClr val="FF0000"/>
                </a:solidFill>
              </a:rPr>
              <a:t>: </a:t>
            </a:r>
            <a:r>
              <a:rPr lang="sk-SK" sz="1600" b="1" dirty="0">
                <a:solidFill>
                  <a:srgbClr val="FF0000"/>
                </a:solidFill>
              </a:rPr>
              <a:t>Ukazovatele finančnej  situácie </a:t>
            </a:r>
            <a:r>
              <a:rPr lang="sk-SK" sz="1600" dirty="0"/>
              <a:t>(podľa záväzného </a:t>
            </a:r>
            <a:r>
              <a:rPr lang="sk-SK" sz="1600" dirty="0" smtClean="0"/>
              <a:t>formulára)</a:t>
            </a:r>
          </a:p>
          <a:p>
            <a:pPr marL="0" indent="0" algn="just">
              <a:buNone/>
            </a:pPr>
            <a:r>
              <a:rPr lang="sk-SK" sz="1400" dirty="0"/>
              <a:t>V rámci tejto prílohy </a:t>
            </a:r>
            <a:r>
              <a:rPr lang="sk-SK" sz="1400" dirty="0" err="1"/>
              <a:t>ŽoNFP</a:t>
            </a:r>
            <a:r>
              <a:rPr lang="sk-SK" sz="1400" dirty="0"/>
              <a:t> žiadateľ predkladá vyplnenú tabuľku ukazovateľov finančnej situácie žiadateľa, ktorej záväzný formulár je súčasťou prílohy č. 1 výzvy „Formulár </a:t>
            </a:r>
            <a:r>
              <a:rPr lang="sk-SK" sz="1400" dirty="0" err="1"/>
              <a:t>ŽoNFP</a:t>
            </a:r>
            <a:r>
              <a:rPr lang="sk-SK" sz="1400" dirty="0"/>
              <a:t> s prílohami“. Tabuľku je potrebné vyplniť podľa inštrukcií definovaných v záväznom formulári. </a:t>
            </a:r>
          </a:p>
          <a:p>
            <a:pPr marL="0" indent="0" algn="just">
              <a:buNone/>
            </a:pPr>
            <a:r>
              <a:rPr lang="sk-SK" sz="1400" u="sng" dirty="0"/>
              <a:t>Upozornenie</a:t>
            </a:r>
            <a:r>
              <a:rPr lang="sk-SK" sz="1400" dirty="0"/>
              <a:t>:</a:t>
            </a:r>
          </a:p>
          <a:p>
            <a:pPr marL="0" indent="0" algn="just">
              <a:buNone/>
            </a:pPr>
            <a:r>
              <a:rPr lang="sk-SK" sz="1400" dirty="0"/>
              <a:t>SO overí údaje uvedené žiadateľom v prílohe č. 5 </a:t>
            </a:r>
            <a:r>
              <a:rPr lang="sk-SK" sz="1400" dirty="0" err="1"/>
              <a:t>ŽoNFP</a:t>
            </a:r>
            <a:r>
              <a:rPr lang="sk-SK" sz="1400" dirty="0"/>
              <a:t> z verejne dostupnej databázy – Register účtovných závierok MF SR. </a:t>
            </a:r>
            <a:endParaRPr lang="sk-SK" sz="1400" dirty="0" smtClean="0"/>
          </a:p>
          <a:p>
            <a:pPr>
              <a:buFont typeface="Arial" panose="020B0604020202020204" pitchFamily="34" charset="0"/>
              <a:buChar char="•"/>
            </a:pPr>
            <a:endParaRPr lang="sk-SK" sz="1600" dirty="0"/>
          </a:p>
          <a:p>
            <a:pPr>
              <a:buFont typeface="Arial" panose="020B0604020202020204" pitchFamily="34" charset="0"/>
              <a:buChar char="•"/>
            </a:pPr>
            <a:endParaRPr lang="sk-SK" sz="1600" dirty="0"/>
          </a:p>
        </p:txBody>
      </p:sp>
    </p:spTree>
    <p:extLst>
      <p:ext uri="{BB962C8B-B14F-4D97-AF65-F5344CB8AC3E}">
        <p14:creationId xmlns:p14="http://schemas.microsoft.com/office/powerpoint/2010/main" val="37098617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457200" y="260648"/>
            <a:ext cx="8229600" cy="6264696"/>
          </a:xfrm>
        </p:spPr>
        <p:txBody>
          <a:bodyPr/>
          <a:lstStyle/>
          <a:p>
            <a:pPr marL="0" indent="0">
              <a:buNone/>
            </a:pPr>
            <a:r>
              <a:rPr lang="sk-SK" sz="2000" b="1" dirty="0" smtClean="0">
                <a:solidFill>
                  <a:srgbClr val="FF0000"/>
                </a:solidFill>
              </a:rPr>
              <a:t>            Zoznam </a:t>
            </a:r>
            <a:r>
              <a:rPr lang="sk-SK" sz="2000" b="1" dirty="0">
                <a:solidFill>
                  <a:srgbClr val="FF0000"/>
                </a:solidFill>
              </a:rPr>
              <a:t>povinných príloh k Žiadosti o nenávratný finančný </a:t>
            </a:r>
            <a:r>
              <a:rPr lang="sk-SK" sz="2000" b="1" dirty="0" smtClean="0">
                <a:solidFill>
                  <a:srgbClr val="FF0000"/>
                </a:solidFill>
              </a:rPr>
              <a:t>príspevok</a:t>
            </a:r>
          </a:p>
          <a:p>
            <a:pPr marL="0" indent="0">
              <a:buNone/>
            </a:pPr>
            <a:endParaRPr lang="sk-SK" sz="2000" b="1" dirty="0"/>
          </a:p>
          <a:p>
            <a:pPr marL="0" indent="0" algn="just">
              <a:buNone/>
            </a:pPr>
            <a:r>
              <a:rPr lang="sk-SK" sz="1400" b="1" dirty="0" smtClean="0">
                <a:solidFill>
                  <a:srgbClr val="FF0000"/>
                </a:solidFill>
              </a:rPr>
              <a:t>Príloha č. 10 ŽoNFP: </a:t>
            </a:r>
            <a:r>
              <a:rPr lang="sk-SK" sz="1400" b="1" dirty="0">
                <a:solidFill>
                  <a:srgbClr val="FF0000"/>
                </a:solidFill>
              </a:rPr>
              <a:t>Potvrdenie miestne príslušného inšpektorátu </a:t>
            </a:r>
            <a:r>
              <a:rPr lang="sk-SK" sz="1400" b="1" dirty="0" smtClean="0">
                <a:solidFill>
                  <a:srgbClr val="FF0000"/>
                </a:solidFill>
              </a:rPr>
              <a:t>práce, </a:t>
            </a:r>
            <a:r>
              <a:rPr lang="sk-SK" sz="1400" dirty="0"/>
              <a:t>ak relevantné (viď plné znenie vo výzve</a:t>
            </a:r>
            <a:r>
              <a:rPr lang="sk-SK" sz="1400" dirty="0" smtClean="0"/>
              <a:t>)</a:t>
            </a:r>
          </a:p>
          <a:p>
            <a:pPr marL="0" indent="0" algn="just">
              <a:buNone/>
            </a:pPr>
            <a:r>
              <a:rPr lang="sk-SK" sz="1400" b="1" dirty="0"/>
              <a:t>Potvrdenie miestne príslušného inšpektorátu práce</a:t>
            </a:r>
            <a:r>
              <a:rPr lang="sk-SK" sz="1400" dirty="0"/>
              <a:t> o tom, že žiadateľ neporušil zákaz nelegálnej práce a nelegálneho zamestnávania podľa osobitného predpisu za obdobie piatich rokov predchádzajúcich predloženiu </a:t>
            </a:r>
            <a:r>
              <a:rPr lang="sk-SK" sz="1400" dirty="0" err="1"/>
              <a:t>ŽoNFP</a:t>
            </a:r>
            <a:r>
              <a:rPr lang="sk-SK" sz="1400" dirty="0"/>
              <a:t> žiadateľ predkladá v prípadoch:</a:t>
            </a:r>
          </a:p>
          <a:p>
            <a:pPr lvl="0" algn="just"/>
            <a:r>
              <a:rPr lang="sk-SK" sz="1400" dirty="0"/>
              <a:t>neúspešnosti integračnej akcie alebo,</a:t>
            </a:r>
          </a:p>
          <a:p>
            <a:pPr lvl="0" algn="just"/>
            <a:r>
              <a:rPr lang="sk-SK" sz="1400" dirty="0"/>
              <a:t>ak po overení správnosti údajov v ITMS2014+, resp. v zozname právnických osôb porušujúcich zákaz nelegálneho zamestnávania žiadateľ zistí nesplnenie podmienky poskytnutia príspevku a nepodarí sa mu zabezpečiť úpravu so skutočným stavom pred predložením </a:t>
            </a:r>
            <a:r>
              <a:rPr lang="sk-SK" sz="1400" dirty="0" err="1"/>
              <a:t>ŽoNFP</a:t>
            </a:r>
            <a:r>
              <a:rPr lang="sk-SK" sz="1400" dirty="0"/>
              <a:t> a súčasne potvrdením vie preukázať splnenie tejto podmienky poskytnutia príspevku.</a:t>
            </a:r>
          </a:p>
          <a:p>
            <a:pPr marL="0" indent="0" algn="just">
              <a:buNone/>
            </a:pPr>
            <a:r>
              <a:rPr lang="sk-SK" sz="1400" dirty="0"/>
              <a:t>Potvrdenie miestne príslušného inšpektorátu práce </a:t>
            </a:r>
            <a:r>
              <a:rPr lang="sk-SK" sz="1400" b="1" dirty="0"/>
              <a:t>nesmie byť staršie ako 3 mesiace</a:t>
            </a:r>
            <a:r>
              <a:rPr lang="sk-SK" sz="1400" dirty="0"/>
              <a:t> ku dňu predloženia ŽoNFP, žiadateľ predkladá originál alebo úradne osvedčenú kópiu</a:t>
            </a:r>
            <a:r>
              <a:rPr lang="sk-SK" sz="1400" dirty="0" smtClean="0"/>
              <a:t>.</a:t>
            </a:r>
          </a:p>
          <a:p>
            <a:pPr marL="0" indent="0" algn="just">
              <a:buNone/>
            </a:pPr>
            <a:endParaRPr lang="sk-SK" sz="1400" dirty="0" smtClean="0"/>
          </a:p>
          <a:p>
            <a:pPr marL="0" indent="0" algn="just">
              <a:buNone/>
            </a:pPr>
            <a:r>
              <a:rPr lang="sk-SK" sz="1400" b="1" dirty="0" smtClean="0">
                <a:solidFill>
                  <a:srgbClr val="FF0000"/>
                </a:solidFill>
              </a:rPr>
              <a:t>Príloha </a:t>
            </a:r>
            <a:r>
              <a:rPr lang="sk-SK" sz="1400" b="1" dirty="0">
                <a:solidFill>
                  <a:srgbClr val="FF0000"/>
                </a:solidFill>
              </a:rPr>
              <a:t>č. </a:t>
            </a:r>
            <a:r>
              <a:rPr lang="sk-SK" sz="1400" b="1" dirty="0" smtClean="0">
                <a:solidFill>
                  <a:srgbClr val="FF0000"/>
                </a:solidFill>
              </a:rPr>
              <a:t>11 </a:t>
            </a:r>
            <a:r>
              <a:rPr lang="sk-SK" sz="1400" b="1" dirty="0" err="1" smtClean="0">
                <a:solidFill>
                  <a:srgbClr val="FF0000"/>
                </a:solidFill>
              </a:rPr>
              <a:t>ŽoNFP</a:t>
            </a:r>
            <a:r>
              <a:rPr lang="sk-SK" sz="1400" b="1" dirty="0" smtClean="0">
                <a:solidFill>
                  <a:srgbClr val="FF0000"/>
                </a:solidFill>
              </a:rPr>
              <a:t>: </a:t>
            </a:r>
            <a:r>
              <a:rPr lang="sk-SK" sz="1400" b="1" dirty="0">
                <a:solidFill>
                  <a:srgbClr val="FF0000"/>
                </a:solidFill>
              </a:rPr>
              <a:t>Neprepisovateľné </a:t>
            </a:r>
            <a:r>
              <a:rPr lang="sk-SK" sz="1400" b="1" dirty="0" smtClean="0">
                <a:solidFill>
                  <a:srgbClr val="FF0000"/>
                </a:solidFill>
              </a:rPr>
              <a:t>CD/DVD</a:t>
            </a:r>
            <a:endParaRPr lang="sk-SK" sz="1400" dirty="0" smtClean="0"/>
          </a:p>
          <a:p>
            <a:pPr marL="0" indent="0" algn="just">
              <a:buNone/>
            </a:pPr>
            <a:r>
              <a:rPr lang="sk-SK" sz="1400" b="1" dirty="0"/>
              <a:t>Žiadateľ predloží na neprepisovateľnom CD/DVD v editovateľnom formáte  nasledovné prílohy </a:t>
            </a:r>
            <a:r>
              <a:rPr lang="sk-SK" sz="1400" b="1" dirty="0" err="1"/>
              <a:t>ŽoNFP</a:t>
            </a:r>
            <a:r>
              <a:rPr lang="sk-SK" sz="1400" b="1" dirty="0"/>
              <a:t>:</a:t>
            </a:r>
            <a:endParaRPr lang="sk-SK" sz="1400" dirty="0"/>
          </a:p>
          <a:p>
            <a:pPr algn="just"/>
            <a:r>
              <a:rPr lang="sk-SK" sz="1400" dirty="0"/>
              <a:t>Príloha č. 1 </a:t>
            </a:r>
            <a:r>
              <a:rPr lang="sk-SK" sz="1400" dirty="0" err="1"/>
              <a:t>ŽoNFP</a:t>
            </a:r>
            <a:r>
              <a:rPr lang="sk-SK" sz="1400" dirty="0"/>
              <a:t>: Rozpočet projektu s podrobným komentárom</a:t>
            </a:r>
          </a:p>
          <a:p>
            <a:pPr algn="just"/>
            <a:r>
              <a:rPr lang="sk-SK" sz="1400" dirty="0"/>
              <a:t>Príloha č. 9 - Ukazovatele finančnej situácie (.</a:t>
            </a:r>
            <a:r>
              <a:rPr lang="sk-SK" sz="1400" dirty="0" err="1"/>
              <a:t>xls</a:t>
            </a:r>
            <a:r>
              <a:rPr lang="sk-SK" sz="1400" dirty="0"/>
              <a:t>)</a:t>
            </a:r>
          </a:p>
          <a:p>
            <a:pPr marL="0" indent="0" algn="just">
              <a:buNone/>
            </a:pPr>
            <a:r>
              <a:rPr lang="sk-SK" sz="1400" dirty="0"/>
              <a:t>Okrem toho na CD/DVD predloží aj</a:t>
            </a:r>
            <a:r>
              <a:rPr lang="sk-SK" sz="1400" b="1" dirty="0"/>
              <a:t> PDF formulár odoslanej verzie </a:t>
            </a:r>
            <a:r>
              <a:rPr lang="sk-SK" sz="1400" b="1" dirty="0" err="1"/>
              <a:t>ŽoNFP</a:t>
            </a:r>
            <a:r>
              <a:rPr lang="sk-SK" sz="1400" b="1" dirty="0"/>
              <a:t> </a:t>
            </a:r>
            <a:r>
              <a:rPr lang="sk-SK" sz="1400" dirty="0"/>
              <a:t>do neverejnej časti ITMS2014+, ktorý predstavuje výstup zo systému ITMS2014</a:t>
            </a:r>
            <a:r>
              <a:rPr lang="sk-SK" sz="1400" dirty="0" smtClean="0"/>
              <a:t>+</a:t>
            </a:r>
          </a:p>
          <a:p>
            <a:pPr marL="0" indent="0">
              <a:buNone/>
            </a:pPr>
            <a:endParaRPr lang="sk-SK" sz="1600" dirty="0"/>
          </a:p>
          <a:p>
            <a:pPr>
              <a:buFont typeface="Arial" panose="020B0604020202020204" pitchFamily="34" charset="0"/>
              <a:buChar char="•"/>
            </a:pPr>
            <a:endParaRPr lang="sk-SK" sz="1600" dirty="0"/>
          </a:p>
        </p:txBody>
      </p:sp>
    </p:spTree>
    <p:extLst>
      <p:ext uri="{BB962C8B-B14F-4D97-AF65-F5344CB8AC3E}">
        <p14:creationId xmlns:p14="http://schemas.microsoft.com/office/powerpoint/2010/main" val="37775059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0034" y="274638"/>
            <a:ext cx="8186766" cy="850106"/>
          </a:xfrm>
        </p:spPr>
        <p:txBody>
          <a:bodyPr rtlCol="0">
            <a:normAutofit/>
          </a:bodyPr>
          <a:lstStyle/>
          <a:p>
            <a:pPr algn="l" fontAlgn="auto">
              <a:spcAft>
                <a:spcPts val="0"/>
              </a:spcAft>
              <a:defRPr/>
            </a:pPr>
            <a:r>
              <a:rPr lang="sk-SK" sz="1800" b="1" dirty="0" smtClean="0">
                <a:solidFill>
                  <a:schemeClr val="accent6">
                    <a:lumMod val="75000"/>
                  </a:schemeClr>
                </a:solidFill>
                <a:latin typeface="Arial" charset="0"/>
                <a:cs typeface="WenQuanYi Zen Hei" charset="0"/>
              </a:rPr>
              <a:t>		</a:t>
            </a:r>
          </a:p>
        </p:txBody>
      </p:sp>
      <p:sp>
        <p:nvSpPr>
          <p:cNvPr id="6147" name="Zástupný symbol obsahu 2"/>
          <p:cNvSpPr>
            <a:spLocks noGrp="1"/>
          </p:cNvSpPr>
          <p:nvPr>
            <p:ph idx="1"/>
          </p:nvPr>
        </p:nvSpPr>
        <p:spPr>
          <a:xfrm>
            <a:off x="500034" y="404664"/>
            <a:ext cx="8186766" cy="5308625"/>
          </a:xfrm>
        </p:spPr>
        <p:txBody>
          <a:bodyPr/>
          <a:lstStyle/>
          <a:p>
            <a:pPr marL="82296" indent="0" algn="ctr" fontAlgn="auto">
              <a:spcAft>
                <a:spcPts val="0"/>
              </a:spcAft>
              <a:buNone/>
              <a:defRPr/>
            </a:pPr>
            <a:endParaRPr lang="sk-SK" sz="2800" b="1" dirty="0" smtClean="0"/>
          </a:p>
          <a:p>
            <a:pPr marL="82296" indent="0" algn="ctr" fontAlgn="auto">
              <a:spcAft>
                <a:spcPts val="0"/>
              </a:spcAft>
              <a:buNone/>
              <a:defRPr/>
            </a:pPr>
            <a:r>
              <a:rPr lang="sk-SK" sz="2800" b="1" dirty="0" smtClean="0"/>
              <a:t>Registrácia </a:t>
            </a:r>
            <a:r>
              <a:rPr lang="sk-SK" sz="2800" b="1" dirty="0"/>
              <a:t>do ITMS2014+ verejná </a:t>
            </a:r>
            <a:r>
              <a:rPr lang="sk-SK" sz="2800" b="1" dirty="0" smtClean="0"/>
              <a:t>časť</a:t>
            </a:r>
          </a:p>
          <a:p>
            <a:pPr marL="82296" indent="0" algn="ctr" fontAlgn="auto">
              <a:spcAft>
                <a:spcPts val="0"/>
              </a:spcAft>
              <a:buNone/>
              <a:defRPr/>
            </a:pPr>
            <a:endParaRPr lang="sk-SK" sz="2800" b="1" dirty="0" smtClean="0">
              <a:solidFill>
                <a:schemeClr val="accent6">
                  <a:lumMod val="75000"/>
                </a:schemeClr>
              </a:solidFill>
            </a:endParaRPr>
          </a:p>
          <a:p>
            <a:r>
              <a:rPr lang="sk-SK" sz="2000" b="1" dirty="0">
                <a:hlinkClick r:id="rId2"/>
              </a:rPr>
              <a:t>https://www.itms2014.sk</a:t>
            </a:r>
            <a:r>
              <a:rPr lang="sk-SK" sz="2000" b="1" dirty="0" smtClean="0">
                <a:hlinkClick r:id="rId2"/>
              </a:rPr>
              <a:t>/</a:t>
            </a:r>
            <a:endParaRPr lang="sk-SK" sz="2000" b="1" dirty="0" smtClean="0"/>
          </a:p>
          <a:p>
            <a:endParaRPr lang="sk-SK" sz="2000" b="1" dirty="0" smtClean="0"/>
          </a:p>
          <a:p>
            <a:r>
              <a:rPr lang="sk-SK" sz="2000" dirty="0" smtClean="0"/>
              <a:t>Na </a:t>
            </a:r>
            <a:r>
              <a:rPr lang="sk-SK" sz="2000" dirty="0"/>
              <a:t>podanie žiadosti o nenávratný finančný príspevok je nutná registrácia do systému ITMS2014+. Registrácia do systému prebieha pomocou elektronického formulára - Žiadosť o aktiváciu konta (</a:t>
            </a:r>
            <a:r>
              <a:rPr lang="sk-SK" sz="2000" dirty="0" err="1"/>
              <a:t>ŽoAK</a:t>
            </a:r>
            <a:r>
              <a:rPr lang="sk-SK" sz="2000" dirty="0"/>
              <a:t>). Žiadosť o prístup je schvaľovaná </a:t>
            </a:r>
            <a:r>
              <a:rPr lang="sk-SK" sz="2000" dirty="0" err="1"/>
              <a:t>DataCentrom</a:t>
            </a:r>
            <a:r>
              <a:rPr lang="sk-SK" sz="2000" dirty="0"/>
              <a:t> ako subjektom prevádzkujúcim ITMS2014</a:t>
            </a:r>
            <a:r>
              <a:rPr lang="sk-SK" sz="2000" dirty="0" smtClean="0"/>
              <a:t>+.</a:t>
            </a:r>
          </a:p>
          <a:p>
            <a:endParaRPr lang="sk-SK" sz="2000" dirty="0"/>
          </a:p>
          <a:p>
            <a:r>
              <a:rPr lang="sk-SK" sz="2000" dirty="0">
                <a:hlinkClick r:id="rId3"/>
              </a:rPr>
              <a:t>Žiadosť o aktiváciu konta</a:t>
            </a:r>
            <a:endParaRPr lang="sk-SK" sz="2000" b="1" dirty="0" smtClean="0"/>
          </a:p>
          <a:p>
            <a:pPr marL="0" indent="0">
              <a:buNone/>
            </a:pPr>
            <a:endParaRPr lang="sk-SK" sz="2400" dirty="0" smtClean="0"/>
          </a:p>
          <a:p>
            <a:endParaRPr lang="sk-SK" sz="2400" dirty="0"/>
          </a:p>
          <a:p>
            <a:pPr marL="0" indent="0">
              <a:buNone/>
            </a:pPr>
            <a:endParaRPr lang="sk-SK" sz="2400" dirty="0"/>
          </a:p>
          <a:p>
            <a:pPr marL="82296" indent="0" fontAlgn="auto">
              <a:spcAft>
                <a:spcPts val="0"/>
              </a:spcAft>
              <a:buNone/>
              <a:defRPr/>
            </a:pPr>
            <a:endParaRPr lang="sk-SK" sz="2400" b="1" dirty="0" smtClean="0"/>
          </a:p>
          <a:p>
            <a:pPr marL="82296" indent="0" fontAlgn="auto">
              <a:spcAft>
                <a:spcPts val="0"/>
              </a:spcAft>
              <a:buNone/>
              <a:defRPr/>
            </a:pPr>
            <a:endParaRPr lang="sk-SK" sz="2800" b="1" dirty="0" smtClean="0"/>
          </a:p>
          <a:p>
            <a:pPr marL="82296" indent="0" fontAlgn="auto">
              <a:spcAft>
                <a:spcPts val="0"/>
              </a:spcAft>
              <a:buNone/>
              <a:defRPr/>
            </a:pPr>
            <a:endParaRPr lang="sk-SK" sz="2800" b="1" dirty="0"/>
          </a:p>
          <a:p>
            <a:pPr marL="82296" indent="0" fontAlgn="auto">
              <a:spcAft>
                <a:spcPts val="0"/>
              </a:spcAft>
              <a:buNone/>
              <a:defRPr/>
            </a:pPr>
            <a:endParaRPr lang="sk-SK" sz="2800" dirty="0">
              <a:solidFill>
                <a:schemeClr val="tx1">
                  <a:lumMod val="65000"/>
                  <a:lumOff val="35000"/>
                </a:schemeClr>
              </a:solidFill>
              <a:latin typeface="Arial" charset="0"/>
              <a:cs typeface="Arial" charset="0"/>
            </a:endParaRPr>
          </a:p>
        </p:txBody>
      </p:sp>
    </p:spTree>
    <p:extLst>
      <p:ext uri="{BB962C8B-B14F-4D97-AF65-F5344CB8AC3E}">
        <p14:creationId xmlns:p14="http://schemas.microsoft.com/office/powerpoint/2010/main" val="12319261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500034" y="274638"/>
            <a:ext cx="8186766" cy="850106"/>
          </a:xfrm>
        </p:spPr>
        <p:txBody>
          <a:bodyPr rtlCol="0">
            <a:normAutofit/>
          </a:bodyPr>
          <a:lstStyle/>
          <a:p>
            <a:pPr algn="l" fontAlgn="auto">
              <a:spcAft>
                <a:spcPts val="0"/>
              </a:spcAft>
              <a:defRPr/>
            </a:pPr>
            <a:r>
              <a:rPr lang="sk-SK" sz="1800" b="1" dirty="0" smtClean="0">
                <a:solidFill>
                  <a:schemeClr val="accent6">
                    <a:lumMod val="75000"/>
                  </a:schemeClr>
                </a:solidFill>
                <a:latin typeface="Arial" charset="0"/>
                <a:cs typeface="WenQuanYi Zen Hei" charset="0"/>
              </a:rPr>
              <a:t>		</a:t>
            </a:r>
          </a:p>
        </p:txBody>
      </p:sp>
      <p:sp>
        <p:nvSpPr>
          <p:cNvPr id="6147" name="Zástupný symbol obsahu 2"/>
          <p:cNvSpPr>
            <a:spLocks noGrp="1"/>
          </p:cNvSpPr>
          <p:nvPr>
            <p:ph idx="1"/>
          </p:nvPr>
        </p:nvSpPr>
        <p:spPr>
          <a:xfrm>
            <a:off x="467544" y="332656"/>
            <a:ext cx="8219256" cy="5596657"/>
          </a:xfrm>
        </p:spPr>
        <p:txBody>
          <a:bodyPr/>
          <a:lstStyle/>
          <a:p>
            <a:pPr marL="425196" algn="just" fontAlgn="auto">
              <a:spcAft>
                <a:spcPts val="0"/>
              </a:spcAft>
              <a:buNone/>
              <a:defRPr/>
            </a:pPr>
            <a:r>
              <a:rPr lang="sk-SK" sz="2000" b="1" dirty="0" smtClean="0">
                <a:solidFill>
                  <a:schemeClr val="accent6">
                    <a:lumMod val="75000"/>
                  </a:schemeClr>
                </a:solidFill>
                <a:ea typeface="Verdana" panose="020B0604030504040204" pitchFamily="34" charset="0"/>
                <a:cs typeface="Arial" pitchFamily="34" charset="0"/>
              </a:rPr>
              <a:t>VÝZVA </a:t>
            </a:r>
            <a:r>
              <a:rPr lang="sk-SK" sz="2000" b="1" dirty="0">
                <a:solidFill>
                  <a:schemeClr val="accent6">
                    <a:lumMod val="75000"/>
                  </a:schemeClr>
                </a:solidFill>
                <a:ea typeface="Verdana" panose="020B0604030504040204" pitchFamily="34" charset="0"/>
                <a:cs typeface="Arial" pitchFamily="34" charset="0"/>
              </a:rPr>
              <a:t>NA PREDKLADANIE </a:t>
            </a:r>
            <a:r>
              <a:rPr lang="sk-SK" sz="2000" b="1" dirty="0" smtClean="0">
                <a:solidFill>
                  <a:schemeClr val="accent6">
                    <a:lumMod val="75000"/>
                  </a:schemeClr>
                </a:solidFill>
                <a:ea typeface="Verdana" panose="020B0604030504040204" pitchFamily="34" charset="0"/>
                <a:cs typeface="Arial" pitchFamily="34" charset="0"/>
              </a:rPr>
              <a:t>ŽoNFP</a:t>
            </a:r>
            <a:endParaRPr lang="sk-SK" sz="2000" b="1" dirty="0">
              <a:solidFill>
                <a:schemeClr val="tx1">
                  <a:lumMod val="65000"/>
                  <a:lumOff val="35000"/>
                </a:schemeClr>
              </a:solidFill>
              <a:ea typeface="Verdana" panose="020B0604030504040204" pitchFamily="34" charset="0"/>
              <a:cs typeface="Arial" pitchFamily="34" charset="0"/>
            </a:endParaRPr>
          </a:p>
          <a:p>
            <a:pPr marL="0" indent="0">
              <a:buNone/>
            </a:pPr>
            <a:endParaRPr lang="sk-SK" sz="2000" b="1" dirty="0" smtClean="0">
              <a:solidFill>
                <a:schemeClr val="tx1">
                  <a:lumMod val="65000"/>
                  <a:lumOff val="35000"/>
                </a:schemeClr>
              </a:solidFill>
              <a:ea typeface="Verdana" panose="020B0604030504040204" pitchFamily="34" charset="0"/>
              <a:cs typeface="Arial" pitchFamily="34" charset="0"/>
            </a:endParaRPr>
          </a:p>
          <a:p>
            <a:pPr marL="0" indent="0">
              <a:buNone/>
            </a:pPr>
            <a:r>
              <a:rPr lang="sk-SK" sz="2000" b="1" dirty="0" smtClean="0">
                <a:solidFill>
                  <a:schemeClr val="tx1">
                    <a:lumMod val="65000"/>
                    <a:lumOff val="35000"/>
                  </a:schemeClr>
                </a:solidFill>
                <a:ea typeface="Verdana" panose="020B0604030504040204" pitchFamily="34" charset="0"/>
                <a:cs typeface="Arial" pitchFamily="34" charset="0"/>
              </a:rPr>
              <a:t>Kód </a:t>
            </a:r>
            <a:r>
              <a:rPr lang="sk-SK" sz="2000" b="1" dirty="0">
                <a:solidFill>
                  <a:schemeClr val="tx1">
                    <a:lumMod val="65000"/>
                    <a:lumOff val="35000"/>
                  </a:schemeClr>
                </a:solidFill>
                <a:ea typeface="Verdana" panose="020B0604030504040204" pitchFamily="34" charset="0"/>
                <a:cs typeface="Arial" pitchFamily="34" charset="0"/>
              </a:rPr>
              <a:t>výzvy: </a:t>
            </a:r>
            <a:r>
              <a:rPr lang="sk-SK" sz="2000" dirty="0">
                <a:solidFill>
                  <a:schemeClr val="tx1">
                    <a:lumMod val="65000"/>
                    <a:lumOff val="35000"/>
                  </a:schemeClr>
                </a:solidFill>
                <a:ea typeface="Verdana" panose="020B0604030504040204" pitchFamily="34" charset="0"/>
                <a:cs typeface="Arial" pitchFamily="34" charset="0"/>
              </a:rPr>
              <a:t>		</a:t>
            </a:r>
            <a:r>
              <a:rPr lang="sk-SK" sz="2000" dirty="0" smtClean="0">
                <a:solidFill>
                  <a:schemeClr val="tx1">
                    <a:lumMod val="65000"/>
                    <a:lumOff val="35000"/>
                  </a:schemeClr>
                </a:solidFill>
                <a:ea typeface="Verdana" panose="020B0604030504040204" pitchFamily="34" charset="0"/>
                <a:cs typeface="Arial" pitchFamily="34" charset="0"/>
              </a:rPr>
              <a:t>           OPLZ-PO5-2017-2</a:t>
            </a:r>
            <a:endParaRPr lang="sk-SK" sz="2000" dirty="0">
              <a:solidFill>
                <a:schemeClr val="tx1">
                  <a:lumMod val="65000"/>
                  <a:lumOff val="35000"/>
                </a:schemeClr>
              </a:solidFill>
              <a:ea typeface="Verdana" panose="020B0604030504040204" pitchFamily="34" charset="0"/>
              <a:cs typeface="Arial" pitchFamily="34" charset="0"/>
            </a:endParaRPr>
          </a:p>
          <a:p>
            <a:pPr marL="0" indent="0">
              <a:buNone/>
            </a:pPr>
            <a:r>
              <a:rPr lang="sk-SK" sz="2000" b="1" dirty="0" smtClean="0">
                <a:solidFill>
                  <a:schemeClr val="tx1">
                    <a:lumMod val="65000"/>
                    <a:lumOff val="35000"/>
                  </a:schemeClr>
                </a:solidFill>
                <a:ea typeface="Verdana" panose="020B0604030504040204" pitchFamily="34" charset="0"/>
                <a:cs typeface="Arial" pitchFamily="34" charset="0"/>
              </a:rPr>
              <a:t>Dátum vyhlásenia:</a:t>
            </a:r>
            <a:r>
              <a:rPr lang="sk-SK" sz="2000" dirty="0" smtClean="0">
                <a:solidFill>
                  <a:schemeClr val="tx1">
                    <a:lumMod val="65000"/>
                    <a:lumOff val="35000"/>
                  </a:schemeClr>
                </a:solidFill>
                <a:ea typeface="Verdana" panose="020B0604030504040204" pitchFamily="34" charset="0"/>
                <a:cs typeface="Arial" pitchFamily="34" charset="0"/>
              </a:rPr>
              <a:t>	           14.12.2017</a:t>
            </a:r>
          </a:p>
          <a:p>
            <a:pPr marL="0" indent="0">
              <a:buNone/>
            </a:pPr>
            <a:r>
              <a:rPr lang="sk-SK" sz="2000" b="1" dirty="0">
                <a:solidFill>
                  <a:schemeClr val="tx1">
                    <a:lumMod val="65000"/>
                    <a:lumOff val="35000"/>
                  </a:schemeClr>
                </a:solidFill>
              </a:rPr>
              <a:t>Uzavretie 1. hodnotiaceho </a:t>
            </a:r>
            <a:r>
              <a:rPr lang="sk-SK" sz="2000" b="1" dirty="0" smtClean="0">
                <a:solidFill>
                  <a:schemeClr val="tx1">
                    <a:lumMod val="65000"/>
                    <a:lumOff val="35000"/>
                  </a:schemeClr>
                </a:solidFill>
              </a:rPr>
              <a:t>kola:</a:t>
            </a:r>
            <a:r>
              <a:rPr lang="sk-SK" sz="2000" dirty="0" smtClean="0">
                <a:solidFill>
                  <a:schemeClr val="tx1">
                    <a:lumMod val="65000"/>
                    <a:lumOff val="35000"/>
                  </a:schemeClr>
                </a:solidFill>
              </a:rPr>
              <a:t> </a:t>
            </a:r>
            <a:r>
              <a:rPr lang="sk-SK" sz="2000" dirty="0" smtClean="0">
                <a:solidFill>
                  <a:srgbClr val="FF0000"/>
                </a:solidFill>
              </a:rPr>
              <a:t>23.04.2018</a:t>
            </a:r>
            <a:r>
              <a:rPr lang="sk-SK" sz="2000" dirty="0" smtClean="0">
                <a:solidFill>
                  <a:schemeClr val="tx1">
                    <a:lumMod val="65000"/>
                    <a:lumOff val="35000"/>
                  </a:schemeClr>
                </a:solidFill>
                <a:ea typeface="Verdana" panose="020B0604030504040204" pitchFamily="34" charset="0"/>
                <a:cs typeface="Arial" pitchFamily="34" charset="0"/>
              </a:rPr>
              <a:t> </a:t>
            </a:r>
          </a:p>
          <a:p>
            <a:pPr marL="0" indent="0">
              <a:buNone/>
            </a:pPr>
            <a:endParaRPr lang="sk-SK" sz="1800" dirty="0">
              <a:solidFill>
                <a:schemeClr val="tx1">
                  <a:lumMod val="65000"/>
                  <a:lumOff val="35000"/>
                </a:schemeClr>
              </a:solidFill>
              <a:ea typeface="Verdana" panose="020B0604030504040204" pitchFamily="34" charset="0"/>
              <a:cs typeface="Arial" pitchFamily="34" charset="0"/>
            </a:endParaRPr>
          </a:p>
          <a:p>
            <a:pPr marL="0" indent="0" algn="just">
              <a:buNone/>
            </a:pPr>
            <a:r>
              <a:rPr lang="sk-SK" sz="2000" b="1" dirty="0" smtClean="0">
                <a:solidFill>
                  <a:schemeClr val="tx1">
                    <a:lumMod val="65000"/>
                    <a:lumOff val="35000"/>
                  </a:schemeClr>
                </a:solidFill>
                <a:ea typeface="Verdana" panose="020B0604030504040204" pitchFamily="34" charset="0"/>
                <a:cs typeface="Arial" pitchFamily="34" charset="0"/>
              </a:rPr>
              <a:t>Špecifický cieľ: </a:t>
            </a:r>
            <a:r>
              <a:rPr lang="sk-SK" sz="1800" dirty="0">
                <a:solidFill>
                  <a:schemeClr val="tx1">
                    <a:lumMod val="65000"/>
                    <a:lumOff val="35000"/>
                  </a:schemeClr>
                </a:solidFill>
                <a:ea typeface="Verdana" panose="020B0604030504040204" pitchFamily="34" charset="0"/>
                <a:cs typeface="Arial" pitchFamily="34" charset="0"/>
              </a:rPr>
              <a:t>5.1.1 Zvýšiť vzdelanostnú úroveň príslušníkov </a:t>
            </a:r>
            <a:r>
              <a:rPr lang="sk-SK" sz="1800" dirty="0" smtClean="0">
                <a:solidFill>
                  <a:schemeClr val="tx1">
                    <a:lumMod val="65000"/>
                    <a:lumOff val="35000"/>
                  </a:schemeClr>
                </a:solidFill>
                <a:ea typeface="Verdana" panose="020B0604030504040204" pitchFamily="34" charset="0"/>
                <a:cs typeface="Arial" pitchFamily="34" charset="0"/>
              </a:rPr>
              <a:t>MRK, </a:t>
            </a:r>
            <a:r>
              <a:rPr lang="sk-SK" sz="1800" dirty="0">
                <a:solidFill>
                  <a:schemeClr val="tx1">
                    <a:lumMod val="65000"/>
                    <a:lumOff val="35000"/>
                  </a:schemeClr>
                </a:solidFill>
                <a:ea typeface="Verdana" panose="020B0604030504040204" pitchFamily="34" charset="0"/>
                <a:cs typeface="Arial" pitchFamily="34" charset="0"/>
              </a:rPr>
              <a:t>predovšetkým Rómov, na všetkých stupňoch vzdelávania s dôrazom na </a:t>
            </a:r>
            <a:r>
              <a:rPr lang="sk-SK" sz="1800" dirty="0" err="1">
                <a:solidFill>
                  <a:schemeClr val="tx1">
                    <a:lumMod val="65000"/>
                    <a:lumOff val="35000"/>
                  </a:schemeClr>
                </a:solidFill>
                <a:ea typeface="Verdana" panose="020B0604030504040204" pitchFamily="34" charset="0"/>
                <a:cs typeface="Arial" pitchFamily="34" charset="0"/>
              </a:rPr>
              <a:t>predprimárne</a:t>
            </a:r>
            <a:r>
              <a:rPr lang="sk-SK" sz="1800" dirty="0">
                <a:solidFill>
                  <a:schemeClr val="tx1">
                    <a:lumMod val="65000"/>
                    <a:lumOff val="35000"/>
                  </a:schemeClr>
                </a:solidFill>
                <a:ea typeface="Verdana" panose="020B0604030504040204" pitchFamily="34" charset="0"/>
                <a:cs typeface="Arial" pitchFamily="34" charset="0"/>
              </a:rPr>
              <a:t> </a:t>
            </a:r>
            <a:r>
              <a:rPr lang="sk-SK" sz="1800" dirty="0" smtClean="0">
                <a:solidFill>
                  <a:schemeClr val="tx1">
                    <a:lumMod val="65000"/>
                    <a:lumOff val="35000"/>
                  </a:schemeClr>
                </a:solidFill>
                <a:ea typeface="Verdana" panose="020B0604030504040204" pitchFamily="34" charset="0"/>
                <a:cs typeface="Arial" pitchFamily="34" charset="0"/>
              </a:rPr>
              <a:t>vzdelávanie</a:t>
            </a:r>
            <a:endParaRPr lang="sk-SK" sz="2000" b="1" dirty="0" smtClean="0">
              <a:solidFill>
                <a:schemeClr val="tx1">
                  <a:lumMod val="65000"/>
                  <a:lumOff val="35000"/>
                </a:schemeClr>
              </a:solidFill>
              <a:ea typeface="Verdana" panose="020B0604030504040204" pitchFamily="34" charset="0"/>
              <a:cs typeface="Arial" pitchFamily="34" charset="0"/>
            </a:endParaRPr>
          </a:p>
          <a:p>
            <a:pPr marL="0" indent="0" algn="just">
              <a:buNone/>
            </a:pPr>
            <a:r>
              <a:rPr lang="sk-SK" sz="2000" b="1" dirty="0" smtClean="0">
                <a:solidFill>
                  <a:schemeClr val="tx1">
                    <a:lumMod val="65000"/>
                    <a:lumOff val="35000"/>
                  </a:schemeClr>
                </a:solidFill>
                <a:ea typeface="Verdana" panose="020B0604030504040204" pitchFamily="34" charset="0"/>
                <a:cs typeface="Arial" pitchFamily="34" charset="0"/>
              </a:rPr>
              <a:t>Zameranie</a:t>
            </a:r>
            <a:r>
              <a:rPr lang="sk-SK" sz="2000" b="1" dirty="0" smtClean="0"/>
              <a:t> </a:t>
            </a:r>
            <a:r>
              <a:rPr lang="sk-SK" sz="2000" b="1" dirty="0" smtClean="0">
                <a:solidFill>
                  <a:schemeClr val="tx1">
                    <a:lumMod val="65000"/>
                    <a:lumOff val="35000"/>
                  </a:schemeClr>
                </a:solidFill>
                <a:ea typeface="Verdana" panose="020B0604030504040204" pitchFamily="34" charset="0"/>
                <a:cs typeface="Arial" pitchFamily="34" charset="0"/>
              </a:rPr>
              <a:t>výzvy: </a:t>
            </a:r>
          </a:p>
          <a:p>
            <a:pPr marL="0" indent="0" algn="just">
              <a:buNone/>
            </a:pPr>
            <a:r>
              <a:rPr lang="sk-SK" sz="1800" dirty="0" smtClean="0">
                <a:solidFill>
                  <a:schemeClr val="tx1">
                    <a:lumMod val="65000"/>
                    <a:lumOff val="35000"/>
                  </a:schemeClr>
                </a:solidFill>
                <a:ea typeface="Verdana" panose="020B0604030504040204" pitchFamily="34" charset="0"/>
                <a:cs typeface="Arial" pitchFamily="34" charset="0"/>
              </a:rPr>
              <a:t>Poskytovanie </a:t>
            </a:r>
            <a:r>
              <a:rPr lang="sk-SK" sz="1800" dirty="0">
                <a:solidFill>
                  <a:schemeClr val="tx1">
                    <a:lumMod val="65000"/>
                    <a:lumOff val="35000"/>
                  </a:schemeClr>
                </a:solidFill>
                <a:ea typeface="Verdana" panose="020B0604030504040204" pitchFamily="34" charset="0"/>
                <a:cs typeface="Arial" pitchFamily="34" charset="0"/>
              </a:rPr>
              <a:t>mentorskej a tútorskej podpory pre žiakov z MRK s dôrazom na úspešné ukončenie ZŠ a plynulý prechod na </a:t>
            </a:r>
            <a:r>
              <a:rPr lang="sk-SK" sz="1800" dirty="0" smtClean="0">
                <a:solidFill>
                  <a:schemeClr val="tx1">
                    <a:lumMod val="65000"/>
                    <a:lumOff val="35000"/>
                  </a:schemeClr>
                </a:solidFill>
                <a:ea typeface="Verdana" panose="020B0604030504040204" pitchFamily="34" charset="0"/>
                <a:cs typeface="Arial" pitchFamily="34" charset="0"/>
              </a:rPr>
              <a:t>SŠ</a:t>
            </a:r>
            <a:endParaRPr lang="sk-SK" sz="1800" b="1" dirty="0">
              <a:solidFill>
                <a:schemeClr val="tx1">
                  <a:lumMod val="65000"/>
                  <a:lumOff val="35000"/>
                </a:schemeClr>
              </a:solidFill>
              <a:ea typeface="Verdana" panose="020B0604030504040204" pitchFamily="34" charset="0"/>
              <a:cs typeface="Arial" pitchFamily="34" charset="0"/>
            </a:endParaRPr>
          </a:p>
          <a:p>
            <a:pPr marL="0" indent="0" algn="just">
              <a:buNone/>
            </a:pPr>
            <a:r>
              <a:rPr lang="sk-SK" sz="1800" dirty="0" smtClean="0">
                <a:solidFill>
                  <a:schemeClr val="tx1">
                    <a:lumMod val="65000"/>
                    <a:lumOff val="35000"/>
                  </a:schemeClr>
                </a:solidFill>
                <a:ea typeface="Verdana" panose="020B0604030504040204" pitchFamily="34" charset="0"/>
                <a:cs typeface="Arial" pitchFamily="34" charset="0"/>
              </a:rPr>
              <a:t>Zámerom </a:t>
            </a:r>
            <a:r>
              <a:rPr lang="sk-SK" sz="1800" dirty="0">
                <a:solidFill>
                  <a:schemeClr val="tx1">
                    <a:lumMod val="65000"/>
                    <a:lumOff val="35000"/>
                  </a:schemeClr>
                </a:solidFill>
                <a:ea typeface="Verdana" panose="020B0604030504040204" pitchFamily="34" charset="0"/>
                <a:cs typeface="Arial" pitchFamily="34" charset="0"/>
              </a:rPr>
              <a:t>je poskytnúť žiakom z MRK systém podpory prostredníctvom </a:t>
            </a:r>
            <a:r>
              <a:rPr lang="sk-SK" sz="1800" dirty="0" err="1">
                <a:solidFill>
                  <a:schemeClr val="tx1">
                    <a:lumMod val="65000"/>
                    <a:lumOff val="35000"/>
                  </a:schemeClr>
                </a:solidFill>
                <a:ea typeface="Verdana" panose="020B0604030504040204" pitchFamily="34" charset="0"/>
                <a:cs typeface="Arial" pitchFamily="34" charset="0"/>
              </a:rPr>
              <a:t>mentoringu</a:t>
            </a:r>
            <a:r>
              <a:rPr lang="sk-SK" sz="1800" dirty="0">
                <a:solidFill>
                  <a:schemeClr val="tx1">
                    <a:lumMod val="65000"/>
                    <a:lumOff val="35000"/>
                  </a:schemeClr>
                </a:solidFill>
                <a:ea typeface="Verdana" panose="020B0604030504040204" pitchFamily="34" charset="0"/>
                <a:cs typeface="Arial" pitchFamily="34" charset="0"/>
              </a:rPr>
              <a:t> a </a:t>
            </a:r>
            <a:r>
              <a:rPr lang="sk-SK" sz="1800" dirty="0" err="1">
                <a:solidFill>
                  <a:schemeClr val="tx1">
                    <a:lumMod val="65000"/>
                    <a:lumOff val="35000"/>
                  </a:schemeClr>
                </a:solidFill>
                <a:ea typeface="Verdana" panose="020B0604030504040204" pitchFamily="34" charset="0"/>
                <a:cs typeface="Arial" pitchFamily="34" charset="0"/>
              </a:rPr>
              <a:t>tútoringu</a:t>
            </a:r>
            <a:r>
              <a:rPr lang="sk-SK" sz="1800" dirty="0">
                <a:solidFill>
                  <a:schemeClr val="tx1">
                    <a:lumMod val="65000"/>
                    <a:lumOff val="35000"/>
                  </a:schemeClr>
                </a:solidFill>
                <a:ea typeface="Verdana" panose="020B0604030504040204" pitchFamily="34" charset="0"/>
                <a:cs typeface="Arial" pitchFamily="34" charset="0"/>
              </a:rPr>
              <a:t> počas vzdelávania na základnej škole až po ukončenie stredoškolského vzdelávania, a tým pomôcť k zlepšeniu ich školských výsledkov, eliminácii predčasného ukončenia základnej školskej dochádzky (opakovanie ročníkov) a preraďovaniu do špeciálnej základnej školy, úspešnému prijatiu na strednú školu a ukončeniu strednej školy (ideálne s maturitou).</a:t>
            </a:r>
            <a:endParaRPr lang="sk-SK" sz="1800" dirty="0" smtClean="0">
              <a:solidFill>
                <a:schemeClr val="tx1">
                  <a:lumMod val="65000"/>
                  <a:lumOff val="35000"/>
                </a:schemeClr>
              </a:solidFill>
              <a:ea typeface="Verdana" panose="020B0604030504040204" pitchFamily="34" charset="0"/>
              <a:cs typeface="Arial" pitchFamily="34" charset="0"/>
            </a:endParaRPr>
          </a:p>
          <a:p>
            <a:pPr marL="425196" fontAlgn="auto">
              <a:spcAft>
                <a:spcPts val="0"/>
              </a:spcAft>
              <a:buNone/>
              <a:defRPr/>
            </a:pPr>
            <a:endParaRPr lang="sk-SK" sz="2000" dirty="0" smtClean="0">
              <a:solidFill>
                <a:schemeClr val="tx1">
                  <a:lumMod val="65000"/>
                  <a:lumOff val="35000"/>
                </a:schemeClr>
              </a:solidFill>
              <a:latin typeface="Arial" pitchFamily="34" charset="0"/>
              <a:ea typeface="Verdana" panose="020B0604030504040204" pitchFamily="34" charset="0"/>
              <a:cs typeface="Arial" pitchFamily="34" charset="0"/>
            </a:endParaRPr>
          </a:p>
          <a:p>
            <a:pPr marL="425196" fontAlgn="auto">
              <a:spcAft>
                <a:spcPts val="0"/>
              </a:spcAft>
              <a:buNone/>
              <a:defRPr/>
            </a:pPr>
            <a:r>
              <a:rPr lang="sk-SK" sz="2000" b="1" spc="-150" dirty="0">
                <a:solidFill>
                  <a:schemeClr val="tx1">
                    <a:lumMod val="65000"/>
                    <a:lumOff val="35000"/>
                  </a:schemeClr>
                </a:solidFill>
                <a:latin typeface="Arial" pitchFamily="34" charset="0"/>
                <a:ea typeface="Verdana" panose="020B0604030504040204" pitchFamily="34" charset="0"/>
                <a:cs typeface="Arial" pitchFamily="34" charset="0"/>
              </a:rPr>
              <a:t>					</a:t>
            </a:r>
          </a:p>
          <a:p>
            <a:pPr marL="82296" indent="0" fontAlgn="auto">
              <a:spcAft>
                <a:spcPts val="0"/>
              </a:spcAft>
              <a:buNone/>
              <a:defRPr/>
            </a:pPr>
            <a:r>
              <a:rPr lang="sk-SK" sz="2000" b="1" spc="-150" dirty="0">
                <a:solidFill>
                  <a:schemeClr val="tx1">
                    <a:lumMod val="65000"/>
                    <a:lumOff val="35000"/>
                  </a:schemeClr>
                </a:solidFill>
                <a:latin typeface="Arial" pitchFamily="34" charset="0"/>
                <a:ea typeface="Verdana" panose="020B0604030504040204" pitchFamily="34" charset="0"/>
                <a:cs typeface="Arial" pitchFamily="34" charset="0"/>
              </a:rPr>
              <a:t> </a:t>
            </a:r>
          </a:p>
          <a:p>
            <a:pPr marL="425196" fontAlgn="auto">
              <a:spcAft>
                <a:spcPts val="0"/>
              </a:spcAft>
              <a:buFont typeface="Arial" panose="020B0604020202020204" pitchFamily="34" charset="0"/>
              <a:buChar char="•"/>
              <a:defRPr/>
            </a:pPr>
            <a:endParaRPr lang="sk-SK" sz="2000" b="1" dirty="0" smtClean="0">
              <a:solidFill>
                <a:schemeClr val="tx1">
                  <a:lumMod val="65000"/>
                  <a:lumOff val="35000"/>
                </a:schemeClr>
              </a:solidFill>
              <a:latin typeface="Arial" pitchFamily="34" charset="0"/>
              <a:ea typeface="Verdana" panose="020B0604030504040204"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ĺžnik 4"/>
          <p:cNvSpPr/>
          <p:nvPr/>
        </p:nvSpPr>
        <p:spPr>
          <a:xfrm>
            <a:off x="467544" y="332656"/>
            <a:ext cx="8280920" cy="7651325"/>
          </a:xfrm>
          <a:prstGeom prst="rect">
            <a:avLst/>
          </a:prstGeom>
        </p:spPr>
        <p:txBody>
          <a:bodyPr wrap="square">
            <a:spAutoFit/>
          </a:bodyPr>
          <a:lstStyle/>
          <a:p>
            <a:r>
              <a:rPr lang="sk-SK" sz="2800" b="1" dirty="0" smtClean="0">
                <a:solidFill>
                  <a:schemeClr val="accent6">
                    <a:lumMod val="75000"/>
                  </a:schemeClr>
                </a:solidFill>
                <a:latin typeface="+mn-lt"/>
                <a:cs typeface="+mn-cs"/>
              </a:rPr>
              <a:t>Vypracovanie </a:t>
            </a:r>
            <a:r>
              <a:rPr lang="sk-SK" sz="2800" b="1" dirty="0">
                <a:solidFill>
                  <a:schemeClr val="accent6">
                    <a:lumMod val="75000"/>
                  </a:schemeClr>
                </a:solidFill>
                <a:latin typeface="+mn-lt"/>
                <a:cs typeface="+mn-cs"/>
              </a:rPr>
              <a:t>žiadosti o </a:t>
            </a:r>
            <a:r>
              <a:rPr lang="sk-SK" sz="2800" b="1" dirty="0" smtClean="0">
                <a:solidFill>
                  <a:schemeClr val="accent6">
                    <a:lumMod val="75000"/>
                  </a:schemeClr>
                </a:solidFill>
                <a:latin typeface="+mn-lt"/>
                <a:cs typeface="+mn-cs"/>
              </a:rPr>
              <a:t>NFP v ITMS2014+ - verejná časť</a:t>
            </a:r>
            <a:endParaRPr lang="sk-SK" sz="2800" b="1" dirty="0">
              <a:solidFill>
                <a:schemeClr val="accent6">
                  <a:lumMod val="75000"/>
                </a:schemeClr>
              </a:solidFill>
              <a:latin typeface="+mn-lt"/>
              <a:cs typeface="+mn-cs"/>
            </a:endParaRPr>
          </a:p>
          <a:p>
            <a:endParaRPr lang="sk-SK" sz="2400" dirty="0" smtClean="0"/>
          </a:p>
          <a:p>
            <a:endParaRPr lang="sk-SK" sz="2000" dirty="0" smtClean="0"/>
          </a:p>
          <a:p>
            <a:r>
              <a:rPr lang="sk-SK" sz="2000" dirty="0" smtClean="0"/>
              <a:t>Po </a:t>
            </a:r>
            <a:r>
              <a:rPr lang="sk-SK" sz="2000" dirty="0"/>
              <a:t>zaregistrovaní sa do ITMS2014+ je možné na vybranú výzvu vypracovať Žiadosť o nenávratný finančný príspevok. Žiadosť s požadovanými prílohami sa vypracováva elektronicky prostredníctvom ITMS2014+. </a:t>
            </a:r>
            <a:endParaRPr lang="sk-SK" sz="2000" dirty="0" smtClean="0"/>
          </a:p>
          <a:p>
            <a:endParaRPr lang="sk-SK" sz="2000" dirty="0"/>
          </a:p>
          <a:p>
            <a:endParaRPr lang="sk-SK" sz="2000" dirty="0" smtClean="0"/>
          </a:p>
          <a:p>
            <a:pPr marL="342900" indent="-342900">
              <a:buFont typeface="Arial" panose="020B0604020202020204" pitchFamily="34" charset="0"/>
              <a:buChar char="•"/>
            </a:pPr>
            <a:r>
              <a:rPr lang="sk-SK" sz="2400" dirty="0" smtClean="0"/>
              <a:t>Žiadosť </a:t>
            </a:r>
            <a:r>
              <a:rPr lang="sk-SK" sz="2400" dirty="0"/>
              <a:t>sa vypracuje podľa pokynov vyhlasovateľa </a:t>
            </a:r>
            <a:r>
              <a:rPr lang="sk-SK" sz="2400" dirty="0" smtClean="0"/>
              <a:t>výzvy (</a:t>
            </a:r>
            <a:r>
              <a:rPr lang="sk-SK" sz="2400" dirty="0" smtClean="0">
                <a:hlinkClick r:id="rId2"/>
              </a:rPr>
              <a:t>http</a:t>
            </a:r>
            <a:r>
              <a:rPr lang="sk-SK" sz="2400" dirty="0">
                <a:hlinkClick r:id="rId2"/>
              </a:rPr>
              <a:t>://www.minv.sk/?</a:t>
            </a:r>
            <a:r>
              <a:rPr lang="sk-SK" sz="2400" dirty="0" smtClean="0">
                <a:hlinkClick r:id="rId2"/>
              </a:rPr>
              <a:t>aktualne-vyzvy-na-predkladanie-ziadosti-o-nenavratny-financny-prispevok&amp;sprava=vyzva-zamerana-na-zvysenie-vzdelanosti-urovne-prislusnikov-mrk-na-vsetkych-stupnoch-vzdelavania-oplz-po5-2017-2</a:t>
            </a:r>
            <a:r>
              <a:rPr lang="sk-SK" sz="2400" dirty="0" smtClean="0"/>
              <a:t>)</a:t>
            </a:r>
          </a:p>
          <a:p>
            <a:pPr>
              <a:spcBef>
                <a:spcPct val="20000"/>
              </a:spcBef>
            </a:pPr>
            <a:endParaRPr lang="sk-SK" dirty="0" smtClean="0">
              <a:latin typeface="+mn-lt"/>
            </a:endParaRPr>
          </a:p>
          <a:p>
            <a:pPr marL="342900" indent="-342900">
              <a:spcBef>
                <a:spcPct val="20000"/>
              </a:spcBef>
              <a:buFont typeface="Arial" panose="020B0604020202020204" pitchFamily="34" charset="0"/>
              <a:buChar char="•"/>
            </a:pPr>
            <a:endParaRPr lang="sk-SK" sz="2000" dirty="0" smtClean="0"/>
          </a:p>
          <a:p>
            <a:pPr marL="342900" indent="-342900">
              <a:spcBef>
                <a:spcPct val="20000"/>
              </a:spcBef>
              <a:buFont typeface="Arial" panose="020B0604020202020204" pitchFamily="34" charset="0"/>
              <a:buChar char="•"/>
            </a:pPr>
            <a:endParaRPr lang="sk-SK" sz="2000" dirty="0">
              <a:solidFill>
                <a:prstClr val="black"/>
              </a:solidFill>
              <a:latin typeface="Calibri"/>
              <a:cs typeface="+mn-cs"/>
            </a:endParaRPr>
          </a:p>
          <a:p>
            <a:pPr marL="342900" indent="-342900">
              <a:spcBef>
                <a:spcPct val="20000"/>
              </a:spcBef>
              <a:buFont typeface="Arial" panose="020B0604020202020204" pitchFamily="34" charset="0"/>
              <a:buChar char="•"/>
            </a:pPr>
            <a:endParaRPr lang="sk-SK" sz="2000" dirty="0">
              <a:solidFill>
                <a:prstClr val="black"/>
              </a:solidFill>
              <a:latin typeface="Calibri"/>
              <a:cs typeface="+mn-cs"/>
            </a:endParaRPr>
          </a:p>
          <a:p>
            <a:pPr lvl="0">
              <a:spcBef>
                <a:spcPct val="20000"/>
              </a:spcBef>
            </a:pPr>
            <a:endParaRPr lang="sk-SK" sz="2400" dirty="0">
              <a:solidFill>
                <a:prstClr val="black"/>
              </a:solidFill>
              <a:latin typeface="Calibri"/>
              <a:cs typeface="+mn-cs"/>
            </a:endParaRPr>
          </a:p>
          <a:p>
            <a:pPr lvl="0">
              <a:spcBef>
                <a:spcPct val="20000"/>
              </a:spcBef>
            </a:pPr>
            <a:endParaRPr lang="sk-SK" sz="2400" dirty="0">
              <a:solidFill>
                <a:prstClr val="black"/>
              </a:solidFill>
              <a:latin typeface="Calibri"/>
              <a:cs typeface="+mn-cs"/>
            </a:endParaRPr>
          </a:p>
        </p:txBody>
      </p:sp>
    </p:spTree>
    <p:extLst>
      <p:ext uri="{BB962C8B-B14F-4D97-AF65-F5344CB8AC3E}">
        <p14:creationId xmlns:p14="http://schemas.microsoft.com/office/powerpoint/2010/main" val="27459373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539552" y="332656"/>
            <a:ext cx="8280920" cy="5324535"/>
          </a:xfrm>
          <a:prstGeom prst="rect">
            <a:avLst/>
          </a:prstGeom>
        </p:spPr>
        <p:txBody>
          <a:bodyPr wrap="square">
            <a:spAutoFit/>
          </a:bodyPr>
          <a:lstStyle/>
          <a:p>
            <a:r>
              <a:rPr lang="sk-SK" sz="2800" b="1" dirty="0">
                <a:solidFill>
                  <a:schemeClr val="accent6">
                    <a:lumMod val="75000"/>
                  </a:schemeClr>
                </a:solidFill>
                <a:latin typeface="+mn-lt"/>
                <a:cs typeface="+mn-cs"/>
              </a:rPr>
              <a:t>Podanie/Odoslanie žiadosti o </a:t>
            </a:r>
            <a:r>
              <a:rPr lang="sk-SK" sz="2800" b="1" dirty="0" smtClean="0">
                <a:solidFill>
                  <a:schemeClr val="accent6">
                    <a:lumMod val="75000"/>
                  </a:schemeClr>
                </a:solidFill>
                <a:latin typeface="+mn-lt"/>
                <a:cs typeface="+mn-cs"/>
              </a:rPr>
              <a:t>NFP prostredníctvom ITMS2014+</a:t>
            </a:r>
            <a:endParaRPr lang="sk-SK" sz="2800" b="1" dirty="0">
              <a:solidFill>
                <a:schemeClr val="accent6">
                  <a:lumMod val="75000"/>
                </a:schemeClr>
              </a:solidFill>
              <a:latin typeface="+mn-lt"/>
              <a:cs typeface="+mn-cs"/>
            </a:endParaRPr>
          </a:p>
          <a:p>
            <a:pPr marL="457200" indent="-457200">
              <a:buFont typeface="Arial" panose="020B0604020202020204" pitchFamily="34" charset="0"/>
              <a:buChar char="•"/>
            </a:pPr>
            <a:endParaRPr lang="sk-SK" sz="2800" dirty="0" smtClean="0"/>
          </a:p>
          <a:p>
            <a:pPr marL="457200" indent="-457200">
              <a:buFont typeface="Arial" panose="020B0604020202020204" pitchFamily="34" charset="0"/>
              <a:buChar char="•"/>
            </a:pPr>
            <a:r>
              <a:rPr lang="sk-SK" sz="2800" dirty="0">
                <a:latin typeface="+mn-lt"/>
                <a:cs typeface="+mn-cs"/>
              </a:rPr>
              <a:t>Formulár </a:t>
            </a:r>
            <a:r>
              <a:rPr lang="sk-SK" sz="2800" dirty="0" err="1">
                <a:latin typeface="+mn-lt"/>
                <a:cs typeface="+mn-cs"/>
              </a:rPr>
              <a:t>ŽoNFP</a:t>
            </a:r>
            <a:r>
              <a:rPr lang="sk-SK" sz="2800" dirty="0">
                <a:latin typeface="+mn-lt"/>
                <a:cs typeface="+mn-cs"/>
              </a:rPr>
              <a:t> aj s prílohami sa predkladá prostredníctvom verejnej časti ITMS2014+ vyhlasovateľovi </a:t>
            </a:r>
            <a:r>
              <a:rPr lang="sk-SK" sz="2800" dirty="0" smtClean="0">
                <a:latin typeface="+mn-lt"/>
                <a:cs typeface="+mn-cs"/>
              </a:rPr>
              <a:t>výzvy</a:t>
            </a:r>
            <a:endParaRPr lang="sk-SK" sz="2800" dirty="0">
              <a:latin typeface="+mn-lt"/>
              <a:cs typeface="+mn-cs"/>
            </a:endParaRPr>
          </a:p>
          <a:p>
            <a:pPr marL="457200" indent="-457200">
              <a:buFont typeface="Arial" panose="020B0604020202020204" pitchFamily="34" charset="0"/>
              <a:buChar char="•"/>
            </a:pPr>
            <a:r>
              <a:rPr lang="sk-SK" sz="2800" dirty="0">
                <a:latin typeface="+mn-lt"/>
                <a:cs typeface="+mn-cs"/>
              </a:rPr>
              <a:t>Vyhlasovateľ výzvy žiadosť zaregistruje a spracuje. </a:t>
            </a:r>
            <a:endParaRPr lang="sk-SK" sz="2800" dirty="0" smtClean="0">
              <a:latin typeface="+mn-lt"/>
              <a:cs typeface="+mn-cs"/>
            </a:endParaRPr>
          </a:p>
          <a:p>
            <a:r>
              <a:rPr lang="sk-SK" sz="2800" dirty="0">
                <a:latin typeface="+mn-lt"/>
                <a:cs typeface="+mn-cs"/>
              </a:rPr>
              <a:t> </a:t>
            </a:r>
            <a:r>
              <a:rPr lang="sk-SK" sz="2800" dirty="0" smtClean="0">
                <a:latin typeface="+mn-lt"/>
                <a:cs typeface="+mn-cs"/>
              </a:rPr>
              <a:t>     O </a:t>
            </a:r>
            <a:r>
              <a:rPr lang="sk-SK" sz="2800" dirty="0">
                <a:latin typeface="+mn-lt"/>
                <a:cs typeface="+mn-cs"/>
              </a:rPr>
              <a:t>výsledku schvaľovacieho procesu Vás bude </a:t>
            </a:r>
            <a:r>
              <a:rPr lang="sk-SK" sz="2800" dirty="0" smtClean="0">
                <a:latin typeface="+mn-lt"/>
                <a:cs typeface="+mn-cs"/>
              </a:rPr>
              <a:t>        </a:t>
            </a:r>
          </a:p>
          <a:p>
            <a:r>
              <a:rPr lang="sk-SK" sz="2800" dirty="0" smtClean="0">
                <a:latin typeface="+mn-lt"/>
                <a:cs typeface="+mn-cs"/>
              </a:rPr>
              <a:t>      informovať</a:t>
            </a:r>
            <a:endParaRPr lang="sk-SK" sz="2800" dirty="0">
              <a:latin typeface="+mn-lt"/>
              <a:cs typeface="+mn-cs"/>
            </a:endParaRPr>
          </a:p>
          <a:p>
            <a:endParaRPr lang="sk-SK" sz="2000" b="1" dirty="0" smtClean="0"/>
          </a:p>
          <a:p>
            <a:pPr marL="342900" indent="-342900">
              <a:buFont typeface="Arial" panose="020B0604020202020204" pitchFamily="34" charset="0"/>
              <a:buChar char="•"/>
            </a:pPr>
            <a:endParaRPr lang="sk-SK" sz="2000" b="1" dirty="0"/>
          </a:p>
          <a:p>
            <a:pPr marL="342900" indent="-342900">
              <a:buFont typeface="Arial" panose="020B0604020202020204" pitchFamily="34" charset="0"/>
              <a:buChar char="•"/>
            </a:pPr>
            <a:endParaRPr lang="sk-SK" sz="2400" b="1" dirty="0">
              <a:latin typeface="+mn-lt"/>
              <a:cs typeface="+mn-cs"/>
            </a:endParaRPr>
          </a:p>
          <a:p>
            <a:pPr marL="342900" indent="-342900">
              <a:buFont typeface="Arial" panose="020B0604020202020204" pitchFamily="34" charset="0"/>
              <a:buChar char="•"/>
            </a:pPr>
            <a:endParaRPr lang="sk-SK" sz="2400" b="1" dirty="0">
              <a:solidFill>
                <a:schemeClr val="accent6">
                  <a:lumMod val="75000"/>
                </a:schemeClr>
              </a:solidFill>
              <a:latin typeface="+mn-lt"/>
              <a:cs typeface="+mn-cs"/>
            </a:endParaRPr>
          </a:p>
        </p:txBody>
      </p:sp>
    </p:spTree>
    <p:extLst>
      <p:ext uri="{BB962C8B-B14F-4D97-AF65-F5344CB8AC3E}">
        <p14:creationId xmlns:p14="http://schemas.microsoft.com/office/powerpoint/2010/main" val="23785008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endParaRPr lang="sk-SK" dirty="0"/>
          </a:p>
        </p:txBody>
      </p:sp>
      <p:sp>
        <p:nvSpPr>
          <p:cNvPr id="3" name="Podnadpis 2"/>
          <p:cNvSpPr>
            <a:spLocks noGrp="1"/>
          </p:cNvSpPr>
          <p:nvPr>
            <p:ph type="subTitle" idx="1"/>
          </p:nvPr>
        </p:nvSpPr>
        <p:spPr/>
        <p:txBody>
          <a:bodyPr/>
          <a:lstStyle/>
          <a:p>
            <a:endParaRPr lang="sk-SK"/>
          </a:p>
        </p:txBody>
      </p:sp>
      <p:pic>
        <p:nvPicPr>
          <p:cNvPr id="4" name="Obrázo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5" name="Ovál 4"/>
          <p:cNvSpPr/>
          <p:nvPr/>
        </p:nvSpPr>
        <p:spPr>
          <a:xfrm>
            <a:off x="8318865" y="888787"/>
            <a:ext cx="710513" cy="29038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2297378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endParaRPr lang="sk-SK" dirty="0"/>
          </a:p>
        </p:txBody>
      </p:sp>
      <p:sp>
        <p:nvSpPr>
          <p:cNvPr id="3" name="Podnadpis 2"/>
          <p:cNvSpPr>
            <a:spLocks noGrp="1"/>
          </p:cNvSpPr>
          <p:nvPr>
            <p:ph type="subTitle" idx="1"/>
          </p:nvPr>
        </p:nvSpPr>
        <p:spPr/>
        <p:txBody>
          <a:bodyPr/>
          <a:lstStyle/>
          <a:p>
            <a:endParaRPr lang="sk-SK"/>
          </a:p>
        </p:txBody>
      </p:sp>
      <p:pic>
        <p:nvPicPr>
          <p:cNvPr id="4" name="Obrázo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6" name="Ovál 5"/>
          <p:cNvSpPr/>
          <p:nvPr/>
        </p:nvSpPr>
        <p:spPr>
          <a:xfrm>
            <a:off x="3492385" y="1699022"/>
            <a:ext cx="2019895" cy="105388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360767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endParaRPr lang="sk-SK" dirty="0"/>
          </a:p>
        </p:txBody>
      </p:sp>
      <p:sp>
        <p:nvSpPr>
          <p:cNvPr id="3" name="Podnadpis 2"/>
          <p:cNvSpPr>
            <a:spLocks noGrp="1"/>
          </p:cNvSpPr>
          <p:nvPr>
            <p:ph type="subTitle" idx="1"/>
          </p:nvPr>
        </p:nvSpPr>
        <p:spPr/>
        <p:txBody>
          <a:bodyPr/>
          <a:lstStyle/>
          <a:p>
            <a:endParaRPr lang="sk-SK"/>
          </a:p>
        </p:txBody>
      </p:sp>
      <p:pic>
        <p:nvPicPr>
          <p:cNvPr id="4" name="Obrázo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5" name="Ovál 4"/>
          <p:cNvSpPr/>
          <p:nvPr/>
        </p:nvSpPr>
        <p:spPr>
          <a:xfrm>
            <a:off x="3505325" y="2377825"/>
            <a:ext cx="2019895" cy="43309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2416393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endParaRPr lang="sk-SK" dirty="0"/>
          </a:p>
        </p:txBody>
      </p:sp>
      <p:sp>
        <p:nvSpPr>
          <p:cNvPr id="3" name="Podnadpis 2"/>
          <p:cNvSpPr>
            <a:spLocks noGrp="1"/>
          </p:cNvSpPr>
          <p:nvPr>
            <p:ph type="subTitle" idx="1"/>
          </p:nvPr>
        </p:nvSpPr>
        <p:spPr/>
        <p:txBody>
          <a:bodyPr/>
          <a:lstStyle/>
          <a:p>
            <a:endParaRPr lang="sk-SK"/>
          </a:p>
        </p:txBody>
      </p:sp>
      <p:pic>
        <p:nvPicPr>
          <p:cNvPr id="4" name="Obrázo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5" name="Ovál 4"/>
          <p:cNvSpPr/>
          <p:nvPr/>
        </p:nvSpPr>
        <p:spPr>
          <a:xfrm>
            <a:off x="0" y="1875322"/>
            <a:ext cx="1371600" cy="29964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3931757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xit" presetSubtype="1" fill="hold" grpId="1" nodeType="clickEffect">
                                  <p:stCondLst>
                                    <p:cond delay="0"/>
                                  </p:stCondLst>
                                  <p:childTnLst>
                                    <p:animEffect transition="out" filter="wheel(1)">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ok 3"/>
          <p:cNvPicPr>
            <a:picLocks noChangeAspect="1"/>
          </p:cNvPicPr>
          <p:nvPr/>
        </p:nvPicPr>
        <p:blipFill>
          <a:blip r:embed="rId2"/>
          <a:stretch>
            <a:fillRect/>
          </a:stretch>
        </p:blipFill>
        <p:spPr>
          <a:xfrm>
            <a:off x="0" y="857250"/>
            <a:ext cx="9144000" cy="5143500"/>
          </a:xfrm>
          <a:prstGeom prst="rect">
            <a:avLst/>
          </a:prstGeom>
        </p:spPr>
      </p:pic>
      <p:sp>
        <p:nvSpPr>
          <p:cNvPr id="5" name="Ovál 4"/>
          <p:cNvSpPr/>
          <p:nvPr/>
        </p:nvSpPr>
        <p:spPr>
          <a:xfrm>
            <a:off x="1385646" y="2564905"/>
            <a:ext cx="3510390" cy="27003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468965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xit" presetSubtype="1" fill="hold" grpId="1" nodeType="clickEffect">
                                  <p:stCondLst>
                                    <p:cond delay="0"/>
                                  </p:stCondLst>
                                  <p:childTnLst>
                                    <p:animEffect transition="out" filter="wheel(1)">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457200" y="404664"/>
            <a:ext cx="8229600" cy="6192688"/>
          </a:xfrm>
        </p:spPr>
        <p:txBody>
          <a:bodyPr/>
          <a:lstStyle/>
          <a:p>
            <a:pPr marL="0" indent="0" algn="ctr">
              <a:buNone/>
            </a:pPr>
            <a:endParaRPr lang="sk-SK" sz="2000" b="1" dirty="0" smtClean="0">
              <a:solidFill>
                <a:schemeClr val="accent6">
                  <a:lumMod val="75000"/>
                </a:schemeClr>
              </a:solidFill>
              <a:cs typeface="WenQuanYi Zen Hei" charset="0"/>
            </a:endParaRPr>
          </a:p>
          <a:p>
            <a:pPr marL="0" indent="0" algn="ctr">
              <a:buNone/>
            </a:pPr>
            <a:endParaRPr lang="sk-SK" sz="2000" b="1" dirty="0" smtClean="0">
              <a:solidFill>
                <a:schemeClr val="accent6">
                  <a:lumMod val="75000"/>
                </a:schemeClr>
              </a:solidFill>
              <a:cs typeface="WenQuanYi Zen Hei" charset="0"/>
            </a:endParaRPr>
          </a:p>
          <a:p>
            <a:pPr marL="0" indent="0" algn="ctr">
              <a:buNone/>
            </a:pPr>
            <a:r>
              <a:rPr lang="sk-SK" sz="2000" b="1" dirty="0" smtClean="0">
                <a:solidFill>
                  <a:schemeClr val="accent6">
                    <a:lumMod val="75000"/>
                  </a:schemeClr>
                </a:solidFill>
                <a:cs typeface="WenQuanYi Zen Hei" charset="0"/>
              </a:rPr>
              <a:t>Kontakty na výzvu OPLZ-PO5-2017-2</a:t>
            </a:r>
          </a:p>
          <a:p>
            <a:pPr marL="0" indent="0" algn="ctr">
              <a:buNone/>
            </a:pPr>
            <a:endParaRPr lang="sk-SK" sz="2000" b="1" dirty="0" smtClean="0">
              <a:solidFill>
                <a:schemeClr val="accent6">
                  <a:lumMod val="75000"/>
                </a:schemeClr>
              </a:solidFill>
              <a:cs typeface="WenQuanYi Zen Hei" charset="0"/>
            </a:endParaRPr>
          </a:p>
          <a:p>
            <a:pPr marL="0" indent="0" algn="ctr">
              <a:buNone/>
            </a:pPr>
            <a:r>
              <a:rPr lang="sk-SK" sz="1800" b="1" dirty="0" smtClean="0">
                <a:solidFill>
                  <a:schemeClr val="accent6">
                    <a:lumMod val="75000"/>
                  </a:schemeClr>
                </a:solidFill>
                <a:cs typeface="WenQuanYi Zen Hei" charset="0"/>
              </a:rPr>
              <a:t>Web:  </a:t>
            </a:r>
            <a:r>
              <a:rPr lang="sk-SK" sz="1800" b="1" dirty="0">
                <a:solidFill>
                  <a:schemeClr val="accent6">
                    <a:lumMod val="75000"/>
                  </a:schemeClr>
                </a:solidFill>
                <a:cs typeface="WenQuanYi Zen Hei" charset="0"/>
                <a:hlinkClick r:id="rId2"/>
              </a:rPr>
              <a:t>http://www.minv.sk</a:t>
            </a:r>
            <a:r>
              <a:rPr lang="sk-SK" sz="1800" b="1">
                <a:solidFill>
                  <a:schemeClr val="accent6">
                    <a:lumMod val="75000"/>
                  </a:schemeClr>
                </a:solidFill>
                <a:cs typeface="WenQuanYi Zen Hei" charset="0"/>
                <a:hlinkClick r:id="rId2"/>
              </a:rPr>
              <a:t>/?</a:t>
            </a:r>
            <a:r>
              <a:rPr lang="sk-SK" sz="1800" b="1" smtClean="0">
                <a:solidFill>
                  <a:schemeClr val="accent6">
                    <a:lumMod val="75000"/>
                  </a:schemeClr>
                </a:solidFill>
                <a:cs typeface="WenQuanYi Zen Hei" charset="0"/>
                <a:hlinkClick r:id="rId2"/>
              </a:rPr>
              <a:t>OPLZ</a:t>
            </a:r>
            <a:endParaRPr lang="sk-SK" sz="1800" b="1" smtClean="0">
              <a:solidFill>
                <a:schemeClr val="accent6">
                  <a:lumMod val="75000"/>
                </a:schemeClr>
              </a:solidFill>
              <a:cs typeface="WenQuanYi Zen Hei" charset="0"/>
            </a:endParaRPr>
          </a:p>
          <a:p>
            <a:pPr marL="0" indent="0" algn="ctr">
              <a:buNone/>
            </a:pPr>
            <a:endParaRPr lang="sk-SK" sz="1800" b="1" dirty="0" smtClean="0">
              <a:solidFill>
                <a:schemeClr val="accent6">
                  <a:lumMod val="75000"/>
                </a:schemeClr>
              </a:solidFill>
              <a:cs typeface="WenQuanYi Zen Hei" charset="0"/>
            </a:endParaRPr>
          </a:p>
          <a:p>
            <a:pPr marL="0" indent="0" algn="ctr">
              <a:buNone/>
            </a:pPr>
            <a:endParaRPr lang="sk-SK" sz="1800" b="1" dirty="0" smtClean="0">
              <a:solidFill>
                <a:schemeClr val="accent6">
                  <a:lumMod val="75000"/>
                </a:schemeClr>
              </a:solidFill>
              <a:cs typeface="WenQuanYi Zen Hei" charset="0"/>
            </a:endParaRPr>
          </a:p>
          <a:p>
            <a:pPr marL="0" indent="0" algn="ctr">
              <a:buNone/>
            </a:pPr>
            <a:r>
              <a:rPr lang="sk-SK" sz="1800" b="1" dirty="0" smtClean="0">
                <a:solidFill>
                  <a:schemeClr val="accent6">
                    <a:lumMod val="75000"/>
                  </a:schemeClr>
                </a:solidFill>
                <a:cs typeface="WenQuanYi Zen Hei" charset="0"/>
              </a:rPr>
              <a:t>Obsahové otázky k výzve:</a:t>
            </a:r>
          </a:p>
          <a:p>
            <a:pPr marL="0" indent="0" algn="ctr">
              <a:buNone/>
            </a:pPr>
            <a:endParaRPr lang="sk-SK" sz="1800" b="1" dirty="0">
              <a:solidFill>
                <a:schemeClr val="accent6">
                  <a:lumMod val="75000"/>
                </a:schemeClr>
              </a:solidFill>
              <a:cs typeface="WenQuanYi Zen Hei" charset="0"/>
            </a:endParaRPr>
          </a:p>
          <a:p>
            <a:pPr marL="0" indent="0" algn="ctr">
              <a:buNone/>
            </a:pPr>
            <a:r>
              <a:rPr lang="sk-SK" sz="1800" b="1" dirty="0" smtClean="0">
                <a:solidFill>
                  <a:schemeClr val="accent6">
                    <a:lumMod val="75000"/>
                  </a:schemeClr>
                </a:solidFill>
                <a:cs typeface="WenQuanYi Zen Hei" charset="0"/>
              </a:rPr>
              <a:t>email: </a:t>
            </a:r>
            <a:r>
              <a:rPr lang="sk-SK" sz="1800" b="1" dirty="0" smtClean="0">
                <a:solidFill>
                  <a:schemeClr val="accent6">
                    <a:lumMod val="75000"/>
                  </a:schemeClr>
                </a:solidFill>
                <a:cs typeface="WenQuanYi Zen Hei" charset="0"/>
                <a:hlinkClick r:id="rId3"/>
              </a:rPr>
              <a:t>metodika.imrk@minv.sk</a:t>
            </a:r>
            <a:endParaRPr lang="sk-SK" sz="1800" b="1" dirty="0" smtClean="0">
              <a:solidFill>
                <a:schemeClr val="accent6">
                  <a:lumMod val="75000"/>
                </a:schemeClr>
              </a:solidFill>
              <a:cs typeface="WenQuanYi Zen Hei" charset="0"/>
            </a:endParaRPr>
          </a:p>
          <a:p>
            <a:pPr marL="0" indent="0" algn="ctr">
              <a:buNone/>
            </a:pPr>
            <a:endParaRPr lang="sk-SK" sz="1800" b="1" dirty="0" smtClean="0">
              <a:solidFill>
                <a:schemeClr val="accent6">
                  <a:lumMod val="75000"/>
                </a:schemeClr>
              </a:solidFill>
              <a:cs typeface="WenQuanYi Zen Hei" charset="0"/>
            </a:endParaRPr>
          </a:p>
          <a:p>
            <a:pPr marL="0" indent="0" algn="ctr">
              <a:buNone/>
            </a:pPr>
            <a:r>
              <a:rPr lang="sk-SK" sz="1600" b="1" dirty="0" smtClean="0">
                <a:solidFill>
                  <a:schemeClr val="accent6">
                    <a:lumMod val="75000"/>
                  </a:schemeClr>
                </a:solidFill>
                <a:cs typeface="WenQuanYi Zen Hei" charset="0"/>
              </a:rPr>
              <a:t>tel.      </a:t>
            </a:r>
            <a:r>
              <a:rPr lang="sk-SK" sz="1600" dirty="0" smtClean="0"/>
              <a:t>+421 2 509 45 112</a:t>
            </a:r>
          </a:p>
          <a:p>
            <a:pPr marL="0" indent="0" algn="ctr">
              <a:buNone/>
            </a:pPr>
            <a:r>
              <a:rPr lang="sk-SK" sz="1600" b="1" dirty="0" smtClean="0">
                <a:solidFill>
                  <a:schemeClr val="accent6">
                    <a:lumMod val="75000"/>
                  </a:schemeClr>
                </a:solidFill>
                <a:cs typeface="WenQuanYi Zen Hei" charset="0"/>
              </a:rPr>
              <a:t>tel.      </a:t>
            </a:r>
            <a:r>
              <a:rPr lang="sk-SK" sz="1600" dirty="0" smtClean="0"/>
              <a:t>+421 2 509 45 115</a:t>
            </a:r>
          </a:p>
          <a:p>
            <a:pPr marL="0" indent="0" algn="ctr">
              <a:buNone/>
            </a:pPr>
            <a:endParaRPr lang="sk-SK" sz="1600" dirty="0" smtClean="0"/>
          </a:p>
          <a:p>
            <a:pPr marL="0" indent="0" algn="ctr">
              <a:buNone/>
            </a:pPr>
            <a:r>
              <a:rPr lang="sk-SK" sz="1800" b="1" dirty="0" smtClean="0">
                <a:solidFill>
                  <a:schemeClr val="accent6">
                    <a:lumMod val="75000"/>
                  </a:schemeClr>
                </a:solidFill>
                <a:cs typeface="WenQuanYi Zen Hei" charset="0"/>
              </a:rPr>
              <a:t>Otázky k ITMS 2014+:</a:t>
            </a:r>
          </a:p>
          <a:p>
            <a:pPr marL="0" indent="0" algn="ctr">
              <a:buNone/>
            </a:pPr>
            <a:endParaRPr lang="sk-SK" sz="1800" b="1" dirty="0" smtClean="0">
              <a:solidFill>
                <a:schemeClr val="accent6">
                  <a:lumMod val="75000"/>
                </a:schemeClr>
              </a:solidFill>
              <a:cs typeface="WenQuanYi Zen Hei" charset="0"/>
            </a:endParaRPr>
          </a:p>
          <a:p>
            <a:pPr marL="0" indent="0" algn="ctr">
              <a:buNone/>
            </a:pPr>
            <a:r>
              <a:rPr lang="sk-SK" sz="1600" b="1" dirty="0" smtClean="0">
                <a:solidFill>
                  <a:schemeClr val="accent6">
                    <a:lumMod val="75000"/>
                  </a:schemeClr>
                </a:solidFill>
                <a:cs typeface="WenQuanYi Zen Hei" charset="0"/>
              </a:rPr>
              <a:t>tel.      </a:t>
            </a:r>
            <a:r>
              <a:rPr lang="sk-SK" sz="1600" dirty="0" smtClean="0"/>
              <a:t>+421 2 509 45 113</a:t>
            </a:r>
          </a:p>
          <a:p>
            <a:pPr marL="0" indent="0" algn="ctr">
              <a:buNone/>
            </a:pPr>
            <a:endParaRPr lang="sk-SK" sz="1800" dirty="0" smtClean="0"/>
          </a:p>
          <a:p>
            <a:endParaRPr lang="sk-SK" sz="1800" dirty="0"/>
          </a:p>
        </p:txBody>
      </p:sp>
    </p:spTree>
    <p:extLst>
      <p:ext uri="{BB962C8B-B14F-4D97-AF65-F5344CB8AC3E}">
        <p14:creationId xmlns:p14="http://schemas.microsoft.com/office/powerpoint/2010/main" val="27463255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Okrúhly stôl </a:t>
            </a:r>
            <a:r>
              <a:rPr lang="sk-SK" b="1" dirty="0" smtClean="0"/>
              <a:t>23.11.2016 </a:t>
            </a:r>
            <a:endParaRPr lang="sk-SK" dirty="0"/>
          </a:p>
        </p:txBody>
      </p:sp>
      <p:pic>
        <p:nvPicPr>
          <p:cNvPr id="4" name="Zástupný symbol obsah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48922" y="1600200"/>
            <a:ext cx="8046156" cy="4525963"/>
          </a:xfrm>
        </p:spPr>
      </p:pic>
    </p:spTree>
    <p:extLst>
      <p:ext uri="{BB962C8B-B14F-4D97-AF65-F5344CB8AC3E}">
        <p14:creationId xmlns:p14="http://schemas.microsoft.com/office/powerpoint/2010/main" val="2530618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457200" y="274638"/>
            <a:ext cx="8229600" cy="5851525"/>
          </a:xfrm>
        </p:spPr>
        <p:txBody>
          <a:bodyPr/>
          <a:lstStyle/>
          <a:p>
            <a:pPr marL="0" indent="0" algn="just">
              <a:buNone/>
            </a:pPr>
            <a:r>
              <a:rPr lang="sk-SK" sz="1800" dirty="0"/>
              <a:t>Hlavným cieľom tejto výzvy je prostredníctvom zvýšenia školskej úspešnosti detí a mládeže </a:t>
            </a:r>
            <a:r>
              <a:rPr lang="sk-SK" sz="1800" b="1" dirty="0"/>
              <a:t>rozšíriť ich možnosti na slobodný výber životnej cesty </a:t>
            </a:r>
            <a:r>
              <a:rPr lang="sk-SK" sz="1800" dirty="0"/>
              <a:t>a </a:t>
            </a:r>
            <a:r>
              <a:rPr lang="sk-SK" sz="1800" b="1" dirty="0"/>
              <a:t>na budúce uplatnenie sa v </a:t>
            </a:r>
            <a:r>
              <a:rPr lang="sk-SK" sz="1800" b="1" dirty="0" smtClean="0"/>
              <a:t>spoločnosti.</a:t>
            </a:r>
            <a:r>
              <a:rPr lang="sk-SK" sz="1800" dirty="0" smtClean="0"/>
              <a:t> </a:t>
            </a:r>
            <a:endParaRPr lang="sk-SK" sz="1800" dirty="0" smtClean="0"/>
          </a:p>
          <a:p>
            <a:pPr marL="0" indent="0" algn="just">
              <a:buNone/>
            </a:pPr>
            <a:r>
              <a:rPr lang="sk-SK" sz="1800" dirty="0" smtClean="0"/>
              <a:t>Zámerom </a:t>
            </a:r>
            <a:r>
              <a:rPr lang="sk-SK" sz="1800" dirty="0"/>
              <a:t>je </a:t>
            </a:r>
            <a:r>
              <a:rPr lang="sk-SK" sz="1800" b="1" dirty="0"/>
              <a:t>odstránenie základných bariér na prístupe k vzdelávaniu </a:t>
            </a:r>
            <a:r>
              <a:rPr lang="sk-SK" sz="1800" dirty="0"/>
              <a:t>- bariér na strane dieťaťa a rodiny a bariér na strane vzdelávacieho systému. Malá podnetnosť sociálneho prostredia, v ktorom deti vyrastajú, nevyhovujúce zázemie k domácej príprave na vyučovanie, nízka vzdelanosť rodičov, často aj ich nedostatočná schopnosť pomôcť deťom s prípravou do školy nezriedka vedú k tomu, že deti nevedia „držať krok“ so svojimi spolužiakmi a nie sú schopné plniť požiadavky školy. Na druhej strane, sociálne znevýhodnenie detí na začiatku a počas školskej dochádzky sa nezriedka kombinuje s nízkou schopnosťou škôl adekvátne reagovať na vzdelávacie potreby detí. Mnoho pedagógov je rezignovaných, od rómskych žiakov očakávajú minimálne výkony, čo spätne negatívne ovplyvňuje motiváciu detí. Pedagógovia tiež často nedisponujú zručnosťami, potrebnými k uspôsobeniu vzdelávania tak, aby dokázali napĺňať individuálne potreby detí.</a:t>
            </a:r>
          </a:p>
          <a:p>
            <a:pPr marL="0" indent="0" algn="just">
              <a:buNone/>
            </a:pPr>
            <a:r>
              <a:rPr lang="sk-SK" sz="1800" dirty="0"/>
              <a:t>Zámerom je poskytnúť systém podpory prostredníctvom </a:t>
            </a:r>
            <a:r>
              <a:rPr lang="sk-SK" sz="1800" dirty="0" err="1" smtClean="0"/>
              <a:t>mentoringu</a:t>
            </a:r>
            <a:r>
              <a:rPr lang="sk-SK" sz="1800" dirty="0"/>
              <a:t> </a:t>
            </a:r>
            <a:r>
              <a:rPr lang="sk-SK" sz="1800" dirty="0" smtClean="0"/>
              <a:t>a </a:t>
            </a:r>
            <a:r>
              <a:rPr lang="sk-SK" sz="1800" dirty="0" err="1"/>
              <a:t>tútoringu</a:t>
            </a:r>
            <a:r>
              <a:rPr lang="sk-SK" sz="1800" dirty="0"/>
              <a:t> </a:t>
            </a:r>
            <a:r>
              <a:rPr lang="sk-SK" sz="1800" dirty="0" smtClean="0"/>
              <a:t>počas </a:t>
            </a:r>
            <a:r>
              <a:rPr lang="sk-SK" sz="1800" dirty="0"/>
              <a:t>vzdelávania na základnej škole až po ukončenie stredoškolského vzdelávania, a tým pomôcť k zlepšeniu študijných výsledkov detí z </a:t>
            </a:r>
            <a:r>
              <a:rPr lang="sk-SK" sz="1800" dirty="0" smtClean="0"/>
              <a:t>MRK, </a:t>
            </a:r>
            <a:r>
              <a:rPr lang="sk-SK" sz="1800" dirty="0"/>
              <a:t>eliminácii predčasného ukončenia základnej školskej dochádzky (opakovanie ročníkov) a preraďovaniu do špeciálnej základnej školy, úspešnému prijatiu na strednú školu a ukončeniu strednej školy (ideálne s maturitou).</a:t>
            </a:r>
          </a:p>
        </p:txBody>
      </p:sp>
    </p:spTree>
    <p:extLst>
      <p:ext uri="{BB962C8B-B14F-4D97-AF65-F5344CB8AC3E}">
        <p14:creationId xmlns:p14="http://schemas.microsoft.com/office/powerpoint/2010/main" val="1664991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457200" y="274638"/>
            <a:ext cx="8229600" cy="5851525"/>
          </a:xfrm>
        </p:spPr>
        <p:txBody>
          <a:bodyPr/>
          <a:lstStyle/>
          <a:p>
            <a:pPr marL="0" indent="0" algn="just">
              <a:buNone/>
            </a:pPr>
            <a:r>
              <a:rPr lang="sk-SK" sz="1800" b="1" dirty="0" err="1"/>
              <a:t>Mentoring</a:t>
            </a:r>
            <a:r>
              <a:rPr lang="sk-SK" sz="1800" dirty="0"/>
              <a:t> je proces neformálneho odovzdávania poznatkov, budovania ľudského a sociálneho kapitálu, slúži ako </a:t>
            </a:r>
            <a:r>
              <a:rPr lang="sk-SK" sz="1800" dirty="0" err="1"/>
              <a:t>psychosociálna</a:t>
            </a:r>
            <a:r>
              <a:rPr lang="sk-SK" sz="1800" dirty="0"/>
              <a:t> podpora chránenca v oblasti vzdelania, práce, kariéry a profesionálneho rastu. Zahŕňa neformálnu komunikáciu väčšinou tvárou v tvár počas stanoveného obdobia medzi osobou, ktorá má väčšie poznanie, múdrosť, skúsenosti a zručnosti (mentor) a druhou osobou (chránenec</a:t>
            </a:r>
            <a:r>
              <a:rPr lang="sk-SK" sz="1800" dirty="0" smtClean="0"/>
              <a:t>).</a:t>
            </a:r>
          </a:p>
          <a:p>
            <a:pPr marL="0" indent="0">
              <a:buNone/>
            </a:pPr>
            <a:r>
              <a:rPr lang="sk-SK" sz="1200" dirty="0" err="1"/>
              <a:t>Bozeman</a:t>
            </a:r>
            <a:r>
              <a:rPr lang="sk-SK" sz="1200" dirty="0"/>
              <a:t>, </a:t>
            </a:r>
            <a:r>
              <a:rPr lang="sk-SK" sz="1200" dirty="0" err="1"/>
              <a:t>Feeney</a:t>
            </a:r>
            <a:r>
              <a:rPr lang="sk-SK" sz="1200" dirty="0"/>
              <a:t>, 2007 In: Mačáková, S. – </a:t>
            </a:r>
            <a:r>
              <a:rPr lang="sk-SK" sz="1200" dirty="0" err="1"/>
              <a:t>Stašáková</a:t>
            </a:r>
            <a:r>
              <a:rPr lang="sk-SK" sz="1200" dirty="0"/>
              <a:t>, Ľ.: Mentorský program pre prácu so žiakmi z MRK – skúsenosti – výsledky -  odporúčania. S.10. Online 6. 10. 2016: </a:t>
            </a:r>
            <a:r>
              <a:rPr lang="sk-SK" sz="1200" u="sng" dirty="0">
                <a:hlinkClick r:id="rId2"/>
              </a:rPr>
              <a:t>http://etp.sk/wp-content/uploads/2016/02/Mentorsk%C3%BD-program-1-1.pdf</a:t>
            </a:r>
            <a:r>
              <a:rPr lang="sk-SK" sz="1200" dirty="0"/>
              <a:t> </a:t>
            </a:r>
          </a:p>
          <a:p>
            <a:pPr marL="0" indent="0">
              <a:buNone/>
            </a:pPr>
            <a:endParaRPr lang="sk-SK" sz="1600" dirty="0"/>
          </a:p>
          <a:p>
            <a:pPr marL="0" indent="0">
              <a:buNone/>
            </a:pPr>
            <a:r>
              <a:rPr lang="sk-SK" sz="1600" b="1" dirty="0" err="1"/>
              <a:t>Mentoring</a:t>
            </a:r>
            <a:r>
              <a:rPr lang="sk-SK" sz="1600" dirty="0"/>
              <a:t> je profesionálny, osobný, usmerňujúci a hlavne ľudský dohľad nad rozvojom detí a ich rodín zaradených do </a:t>
            </a:r>
            <a:r>
              <a:rPr lang="sk-SK" sz="1600" dirty="0" smtClean="0"/>
              <a:t>programu. </a:t>
            </a:r>
            <a:r>
              <a:rPr lang="sk-SK" sz="1200" dirty="0" smtClean="0"/>
              <a:t>(Programový </a:t>
            </a:r>
            <a:r>
              <a:rPr lang="sk-SK" sz="1200" dirty="0"/>
              <a:t>manuál pre mentorov Divých makov, </a:t>
            </a:r>
            <a:r>
              <a:rPr lang="sk-SK" sz="1200" dirty="0" smtClean="0"/>
              <a:t>2015)</a:t>
            </a:r>
            <a:endParaRPr lang="sk-SK" sz="1200" dirty="0"/>
          </a:p>
          <a:p>
            <a:pPr marL="0" indent="0">
              <a:buNone/>
            </a:pPr>
            <a:endParaRPr lang="sk-SK" sz="1600" dirty="0"/>
          </a:p>
          <a:p>
            <a:pPr marL="0" indent="0">
              <a:buNone/>
            </a:pPr>
            <a:r>
              <a:rPr lang="sk-SK" sz="1600" b="1" dirty="0" err="1"/>
              <a:t>Mentoring</a:t>
            </a:r>
            <a:r>
              <a:rPr lang="sk-SK" sz="1600" dirty="0"/>
              <a:t> je dar zo srdca, ktorý dáva mentor chránencovi</a:t>
            </a:r>
            <a:r>
              <a:rPr lang="sk-SK" sz="1600" dirty="0" smtClean="0"/>
              <a:t>.</a:t>
            </a:r>
          </a:p>
          <a:p>
            <a:pPr marL="0" indent="0">
              <a:buNone/>
            </a:pPr>
            <a:r>
              <a:rPr lang="sk-SK" sz="1200" dirty="0"/>
              <a:t>Mačáková, S. – </a:t>
            </a:r>
            <a:r>
              <a:rPr lang="sk-SK" sz="1200" dirty="0" err="1"/>
              <a:t>Stašáková</a:t>
            </a:r>
            <a:r>
              <a:rPr lang="sk-SK" sz="1200" dirty="0"/>
              <a:t>, Ľ.: Mentorský program pre prácu so žiakmi z MRK – skúsenosti – výsledky -  odporúčania. S.10. Online 6. 10. 2016: </a:t>
            </a:r>
            <a:r>
              <a:rPr lang="sk-SK" sz="1200" u="sng" dirty="0">
                <a:hlinkClick r:id="rId2"/>
              </a:rPr>
              <a:t>http://etp.sk/wp-content/uploads/2016/02/Mentorsk%C3%BD-program-1-1.pdf</a:t>
            </a:r>
            <a:endParaRPr lang="sk-SK" sz="1200" dirty="0"/>
          </a:p>
          <a:p>
            <a:pPr marL="0" indent="0">
              <a:buNone/>
            </a:pPr>
            <a:endParaRPr lang="sk-SK" sz="1600" dirty="0"/>
          </a:p>
          <a:p>
            <a:pPr marL="0" indent="0">
              <a:buNone/>
            </a:pPr>
            <a:r>
              <a:rPr lang="sk-SK" sz="1600" b="1" dirty="0"/>
              <a:t>Cieľom </a:t>
            </a:r>
            <a:r>
              <a:rPr lang="sk-SK" sz="1600" b="1" dirty="0" err="1"/>
              <a:t>mentoringu</a:t>
            </a:r>
            <a:r>
              <a:rPr lang="sk-SK" sz="1600" dirty="0"/>
              <a:t> je, aby deti - žiaci dokončili úplné základné vzdelanie a prihlásili sa na strednú školu. Mentori pracujú so žiakmi nielen na zlepšení ich prospechu v škole, učia ich aj ako sa správať v rôznych situáciách, ako tlmiť svoju agresivitu, riešia s nimi ich osobné problémy a dbajú o ich voľnočasové aktivity. Podporujú ich osobnostný rast, rozvíjajú ich talent, schopnosti a zručnosti. Snažia sa prebudiť v nich sny a ambície, húževnatosť a vytrvalosť, aby si uvedomili, že môžu prekonať prekážky a niečo dokázať. Zároveň sa žiaci učia systematicky pracovať – pripravovať sa do školy. </a:t>
            </a:r>
            <a:endParaRPr lang="sk-SK" sz="1600" dirty="0" smtClean="0"/>
          </a:p>
          <a:p>
            <a:endParaRPr lang="sk-SK" dirty="0"/>
          </a:p>
        </p:txBody>
      </p:sp>
    </p:spTree>
    <p:extLst>
      <p:ext uri="{BB962C8B-B14F-4D97-AF65-F5344CB8AC3E}">
        <p14:creationId xmlns:p14="http://schemas.microsoft.com/office/powerpoint/2010/main" val="1984138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78098"/>
          </a:xfrm>
        </p:spPr>
        <p:txBody>
          <a:bodyPr/>
          <a:lstStyle/>
          <a:p>
            <a:pPr algn="l"/>
            <a:r>
              <a:rPr lang="sk-SK" sz="2000" b="1" dirty="0">
                <a:solidFill>
                  <a:schemeClr val="accent6">
                    <a:lumMod val="75000"/>
                  </a:schemeClr>
                </a:solidFill>
                <a:latin typeface="Arial" pitchFamily="34" charset="0"/>
                <a:ea typeface="Verdana" panose="020B0604030504040204" pitchFamily="34" charset="0"/>
                <a:cs typeface="Arial" pitchFamily="34" charset="0"/>
              </a:rPr>
              <a:t>Oprávnení</a:t>
            </a:r>
            <a:r>
              <a:rPr lang="sk-SK" dirty="0" smtClean="0"/>
              <a:t> </a:t>
            </a:r>
            <a:r>
              <a:rPr lang="sk-SK" sz="2000" b="1" dirty="0">
                <a:solidFill>
                  <a:schemeClr val="accent6">
                    <a:lumMod val="75000"/>
                  </a:schemeClr>
                </a:solidFill>
                <a:latin typeface="Arial" pitchFamily="34" charset="0"/>
                <a:ea typeface="Verdana" panose="020B0604030504040204" pitchFamily="34" charset="0"/>
                <a:cs typeface="Arial" pitchFamily="34" charset="0"/>
              </a:rPr>
              <a:t>žiadatelia</a:t>
            </a:r>
          </a:p>
        </p:txBody>
      </p:sp>
      <p:sp>
        <p:nvSpPr>
          <p:cNvPr id="3" name="Zástupný symbol obsahu 2"/>
          <p:cNvSpPr>
            <a:spLocks noGrp="1"/>
          </p:cNvSpPr>
          <p:nvPr>
            <p:ph idx="1"/>
          </p:nvPr>
        </p:nvSpPr>
        <p:spPr>
          <a:xfrm>
            <a:off x="457200" y="1052736"/>
            <a:ext cx="8229600" cy="5328592"/>
          </a:xfrm>
        </p:spPr>
        <p:txBody>
          <a:bodyPr/>
          <a:lstStyle/>
          <a:p>
            <a:pPr>
              <a:buAutoNum type="alphaUcPeriod"/>
            </a:pPr>
            <a:r>
              <a:rPr lang="sk-SK" sz="1800" b="1" dirty="0" smtClean="0">
                <a:cs typeface="Arial" panose="020B0604020202020204" pitchFamily="34" charset="0"/>
              </a:rPr>
              <a:t>Mimovládne </a:t>
            </a:r>
            <a:r>
              <a:rPr lang="sk-SK" sz="1800" b="1" dirty="0">
                <a:cs typeface="Arial" panose="020B0604020202020204" pitchFamily="34" charset="0"/>
              </a:rPr>
              <a:t>neziskové organizácie: občianske združenia </a:t>
            </a:r>
            <a:r>
              <a:rPr lang="sk-SK" sz="1800" dirty="0">
                <a:cs typeface="Arial" panose="020B0604020202020204" pitchFamily="34" charset="0"/>
              </a:rPr>
              <a:t>(zákon č. 83/1990 Zb. o združovaní občanov v znení neskorších predpisov), </a:t>
            </a:r>
            <a:r>
              <a:rPr lang="sk-SK" sz="1800" b="1" dirty="0">
                <a:cs typeface="Arial" panose="020B0604020202020204" pitchFamily="34" charset="0"/>
              </a:rPr>
              <a:t>neziskové organizácie</a:t>
            </a:r>
            <a:r>
              <a:rPr lang="sk-SK" sz="1800" dirty="0">
                <a:cs typeface="Arial" panose="020B0604020202020204" pitchFamily="34" charset="0"/>
              </a:rPr>
              <a:t> poskytujúce všeobecne prospešné služby (zákon č. 213/1997 Z. z. o neziskových organizáciách poskytujúcich všeobecne prospešné služby), </a:t>
            </a:r>
            <a:r>
              <a:rPr lang="sk-SK" sz="1800" b="1" dirty="0">
                <a:cs typeface="Arial" panose="020B0604020202020204" pitchFamily="34" charset="0"/>
              </a:rPr>
              <a:t>nadácie</a:t>
            </a:r>
            <a:r>
              <a:rPr lang="sk-SK" sz="1800" dirty="0">
                <a:cs typeface="Arial" panose="020B0604020202020204" pitchFamily="34" charset="0"/>
              </a:rPr>
              <a:t> (zákon č. 34/2002 Z. z. o nadáciách a o zmene Občianskeho zákonníka v znení neskorších predpisov) V zmysle § 19, odsek 2, bod e) zákona č. 596/2003 Z. z. o štátnej správe v školstve a školskej samospráve a o zmene a doplnení niektorých zákonov v znení neskorších predpisov môže byť zriaďovateľom škôl a školských zariadení aj iná právnická osoba alebo fyzická osoba. V prípade právnickej osoby môže byť oprávneným žiadateľom vo výzve iba samotná právnická osoba, nie ňou zriadená škola alebo školské zariadenie</a:t>
            </a:r>
            <a:r>
              <a:rPr lang="sk-SK" sz="1800" dirty="0" smtClean="0">
                <a:cs typeface="Arial" panose="020B0604020202020204" pitchFamily="34" charset="0"/>
              </a:rPr>
              <a:t>.</a:t>
            </a:r>
          </a:p>
          <a:p>
            <a:pPr marL="0" indent="0">
              <a:buNone/>
            </a:pPr>
            <a:endParaRPr lang="sk-SK" sz="1800" dirty="0" smtClean="0">
              <a:cs typeface="Arial" panose="020B0604020202020204" pitchFamily="34" charset="0"/>
            </a:endParaRPr>
          </a:p>
          <a:p>
            <a:pPr>
              <a:buAutoNum type="alphaUcPeriod"/>
            </a:pPr>
            <a:r>
              <a:rPr lang="sk-SK" sz="1800" b="1" dirty="0" smtClean="0">
                <a:cs typeface="Arial" panose="020B0604020202020204" pitchFamily="34" charset="0"/>
              </a:rPr>
              <a:t>Cirkevné </a:t>
            </a:r>
            <a:r>
              <a:rPr lang="sk-SK" sz="1800" b="1" dirty="0">
                <a:cs typeface="Arial" panose="020B0604020202020204" pitchFamily="34" charset="0"/>
              </a:rPr>
              <a:t>právnické </a:t>
            </a:r>
            <a:r>
              <a:rPr lang="sk-SK" sz="1800" b="1" dirty="0" smtClean="0">
                <a:cs typeface="Arial" panose="020B0604020202020204" pitchFamily="34" charset="0"/>
              </a:rPr>
              <a:t>osoby</a:t>
            </a:r>
            <a:r>
              <a:rPr lang="sk-SK" sz="1800" dirty="0" smtClean="0">
                <a:cs typeface="Arial" panose="020B0604020202020204" pitchFamily="34" charset="0"/>
              </a:rPr>
              <a:t>, </a:t>
            </a:r>
            <a:r>
              <a:rPr lang="sk-SK" sz="1800" dirty="0">
                <a:cs typeface="Arial" panose="020B0604020202020204" pitchFamily="34" charset="0"/>
              </a:rPr>
              <a:t>podľa § 19 zákona č. 308/1991 </a:t>
            </a:r>
            <a:r>
              <a:rPr lang="sk-SK" sz="1800" dirty="0" err="1">
                <a:cs typeface="Arial" panose="020B0604020202020204" pitchFamily="34" charset="0"/>
              </a:rPr>
              <a:t>Z.z</a:t>
            </a:r>
            <a:r>
              <a:rPr lang="sk-SK" sz="1800" dirty="0">
                <a:cs typeface="Arial" panose="020B0604020202020204" pitchFamily="34" charset="0"/>
              </a:rPr>
              <a:t>. o slobode náboženskej viery a postavení cirkví a náboženských spoločností v znení neskorších predpisov </a:t>
            </a:r>
            <a:endParaRPr lang="sk-SK" sz="1800" dirty="0" smtClean="0">
              <a:cs typeface="Arial" panose="020B0604020202020204" pitchFamily="34" charset="0"/>
            </a:endParaRPr>
          </a:p>
          <a:p>
            <a:pPr>
              <a:buAutoNum type="alphaUcPeriod"/>
            </a:pPr>
            <a:endParaRPr lang="sk-SK" sz="1800" dirty="0">
              <a:cs typeface="Arial" panose="020B0604020202020204" pitchFamily="34" charset="0"/>
            </a:endParaRPr>
          </a:p>
          <a:p>
            <a:pPr marL="0" indent="0">
              <a:buNone/>
            </a:pPr>
            <a:r>
              <a:rPr lang="sk-SK" sz="1800" dirty="0" smtClean="0">
                <a:solidFill>
                  <a:schemeClr val="accent6"/>
                </a:solidFill>
                <a:cs typeface="Arial" panose="020B0604020202020204" pitchFamily="34" charset="0"/>
              </a:rPr>
              <a:t>Výška spolufinancovania je </a:t>
            </a:r>
            <a:r>
              <a:rPr lang="sk-SK" sz="1800" b="1" dirty="0" smtClean="0">
                <a:solidFill>
                  <a:schemeClr val="accent6"/>
                </a:solidFill>
                <a:cs typeface="Arial" panose="020B0604020202020204" pitchFamily="34" charset="0"/>
              </a:rPr>
              <a:t>5 %</a:t>
            </a:r>
            <a:r>
              <a:rPr lang="sk-SK" sz="1800" dirty="0" smtClean="0">
                <a:solidFill>
                  <a:schemeClr val="accent6"/>
                </a:solidFill>
                <a:cs typeface="Arial" panose="020B0604020202020204" pitchFamily="34" charset="0"/>
              </a:rPr>
              <a:t> pre oba typy žiadateľov.</a:t>
            </a:r>
            <a:endParaRPr lang="sk-SK" sz="1800" dirty="0">
              <a:solidFill>
                <a:schemeClr val="accent6"/>
              </a:solidFill>
              <a:cs typeface="Arial" panose="020B0604020202020204" pitchFamily="34" charset="0"/>
            </a:endParaRPr>
          </a:p>
        </p:txBody>
      </p:sp>
    </p:spTree>
    <p:extLst>
      <p:ext uri="{BB962C8B-B14F-4D97-AF65-F5344CB8AC3E}">
        <p14:creationId xmlns:p14="http://schemas.microsoft.com/office/powerpoint/2010/main" val="1703938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634082"/>
          </a:xfrm>
        </p:spPr>
        <p:txBody>
          <a:bodyPr/>
          <a:lstStyle/>
          <a:p>
            <a:pPr algn="l"/>
            <a:r>
              <a:rPr lang="sk-SK" sz="2800" dirty="0" smtClean="0">
                <a:solidFill>
                  <a:schemeClr val="accent6"/>
                </a:solidFill>
              </a:rPr>
              <a:t>Podmienky poskytnutia príspevku</a:t>
            </a:r>
            <a:endParaRPr lang="sk-SK" sz="2800" dirty="0">
              <a:solidFill>
                <a:schemeClr val="accent6"/>
              </a:solidFill>
            </a:endParaRPr>
          </a:p>
        </p:txBody>
      </p:sp>
      <p:graphicFrame>
        <p:nvGraphicFramePr>
          <p:cNvPr id="7" name="Zástupný symbol obsahu 6"/>
          <p:cNvGraphicFramePr>
            <a:graphicFrameLocks noGrp="1"/>
          </p:cNvGraphicFramePr>
          <p:nvPr>
            <p:ph idx="1"/>
            <p:extLst>
              <p:ext uri="{D42A27DB-BD31-4B8C-83A1-F6EECF244321}">
                <p14:modId xmlns:p14="http://schemas.microsoft.com/office/powerpoint/2010/main" val="367118829"/>
              </p:ext>
            </p:extLst>
          </p:nvPr>
        </p:nvGraphicFramePr>
        <p:xfrm>
          <a:off x="323528" y="924117"/>
          <a:ext cx="8496944" cy="5503893"/>
        </p:xfrm>
        <a:graphic>
          <a:graphicData uri="http://schemas.openxmlformats.org/drawingml/2006/table">
            <a:tbl>
              <a:tblPr firstRow="1" bandRow="1">
                <a:tableStyleId>{93296810-A885-4BE3-A3E7-6D5BEEA58F35}</a:tableStyleId>
              </a:tblPr>
              <a:tblGrid>
                <a:gridCol w="1348930"/>
                <a:gridCol w="5278654"/>
                <a:gridCol w="1869360"/>
              </a:tblGrid>
              <a:tr h="2439681">
                <a:tc>
                  <a:txBody>
                    <a:bodyPr/>
                    <a:lstStyle/>
                    <a:p>
                      <a:r>
                        <a:rPr lang="sk-SK" sz="1400" b="1" kern="1200" dirty="0" smtClean="0">
                          <a:solidFill>
                            <a:schemeClr val="lt1"/>
                          </a:solidFill>
                          <a:effectLst/>
                          <a:latin typeface="+mn-lt"/>
                          <a:ea typeface="+mn-ea"/>
                          <a:cs typeface="+mn-cs"/>
                        </a:rPr>
                        <a:t>1. Právna forma/ konkrétny oprávnený žiadateľ</a:t>
                      </a:r>
                      <a:endParaRPr lang="sk-SK" sz="1400" dirty="0"/>
                    </a:p>
                  </a:txBody>
                  <a:tcPr/>
                </a:tc>
                <a:tc>
                  <a:txBody>
                    <a:bodyPr/>
                    <a:lstStyle/>
                    <a:p>
                      <a:r>
                        <a:rPr lang="sk-SK" sz="1300" b="0" kern="1200" dirty="0" smtClean="0">
                          <a:solidFill>
                            <a:schemeClr val="lt1"/>
                          </a:solidFill>
                          <a:effectLst/>
                          <a:latin typeface="+mn-lt"/>
                          <a:ea typeface="+mn-ea"/>
                          <a:cs typeface="+mn-cs"/>
                        </a:rPr>
                        <a:t>SO v rámci tejto podmienky poskytnutia príspevku overuje názov žiadateľa, </a:t>
                      </a:r>
                      <a:r>
                        <a:rPr lang="sk-SK" sz="1300" b="0" u="none" kern="1200" dirty="0" smtClean="0">
                          <a:solidFill>
                            <a:schemeClr val="lt1"/>
                          </a:solidFill>
                          <a:effectLst/>
                          <a:latin typeface="+mn-lt"/>
                          <a:ea typeface="+mn-ea"/>
                          <a:cs typeface="+mn-cs"/>
                        </a:rPr>
                        <a:t>dátum vzniku, právna forma žiadateľa, právna subjektivita žiadateľa </a:t>
                      </a:r>
                      <a:r>
                        <a:rPr lang="sk-SK" sz="1300" b="0" kern="1200" dirty="0" smtClean="0">
                          <a:solidFill>
                            <a:schemeClr val="lt1"/>
                          </a:solidFill>
                          <a:effectLst/>
                          <a:latin typeface="+mn-lt"/>
                          <a:ea typeface="+mn-ea"/>
                          <a:cs typeface="+mn-cs"/>
                        </a:rPr>
                        <a:t>a kto je osoba oprávnená konať za žiadateľa. </a:t>
                      </a:r>
                    </a:p>
                    <a:p>
                      <a:r>
                        <a:rPr lang="sk-SK" sz="1300" b="0" kern="1200" dirty="0" smtClean="0">
                          <a:solidFill>
                            <a:schemeClr val="lt1"/>
                          </a:solidFill>
                          <a:effectLst/>
                          <a:latin typeface="+mn-lt"/>
                          <a:ea typeface="+mn-ea"/>
                          <a:cs typeface="+mn-cs"/>
                        </a:rPr>
                        <a:t>Overenia informácií: </a:t>
                      </a:r>
                    </a:p>
                    <a:p>
                      <a:pPr marL="171450" indent="-171450">
                        <a:buFont typeface="Arial" panose="020B0604020202020204" pitchFamily="34" charset="0"/>
                        <a:buChar char="•"/>
                      </a:pPr>
                      <a:r>
                        <a:rPr lang="sk-SK" sz="1300" b="0" kern="1200" dirty="0" smtClean="0">
                          <a:solidFill>
                            <a:schemeClr val="lt1"/>
                          </a:solidFill>
                          <a:effectLst/>
                          <a:latin typeface="+mn-lt"/>
                          <a:ea typeface="+mn-ea"/>
                          <a:cs typeface="+mn-cs"/>
                        </a:rPr>
                        <a:t>v Registri a identifikátore právnických osôb, podnikateľov a orgánov verejnej moci, ktorý je verejne dostupný v elektronickej podobe na webovom sídle  </a:t>
                      </a:r>
                      <a:endParaRPr lang="sk-SK" sz="1300" b="0" u="sng" kern="1200" dirty="0" smtClean="0">
                        <a:solidFill>
                          <a:schemeClr val="lt1"/>
                        </a:solidFill>
                        <a:effectLst/>
                        <a:latin typeface="+mn-lt"/>
                        <a:ea typeface="+mn-ea"/>
                        <a:cs typeface="+mn-cs"/>
                      </a:endParaRPr>
                    </a:p>
                    <a:p>
                      <a:pPr marL="171450" indent="-171450">
                        <a:buFont typeface="Arial" panose="020B0604020202020204" pitchFamily="34" charset="0"/>
                        <a:buChar char="•"/>
                      </a:pPr>
                      <a:r>
                        <a:rPr lang="sk-SK" sz="1300" b="0" kern="1200" dirty="0" smtClean="0">
                          <a:solidFill>
                            <a:schemeClr val="lt1"/>
                          </a:solidFill>
                          <a:effectLst/>
                          <a:latin typeface="+mn-lt"/>
                          <a:ea typeface="+mn-ea"/>
                          <a:cs typeface="+mn-cs"/>
                        </a:rPr>
                        <a:t>v Evidencii cirkevných právnických osôb </a:t>
                      </a:r>
                    </a:p>
                    <a:p>
                      <a:pPr marL="0" indent="0">
                        <a:buFont typeface="Arial" panose="020B0604020202020204" pitchFamily="34" charset="0"/>
                        <a:buNone/>
                      </a:pPr>
                      <a:endParaRPr lang="sk-SK" sz="1300" b="0" kern="1200" dirty="0" smtClean="0">
                        <a:solidFill>
                          <a:schemeClr val="lt1"/>
                        </a:solidFill>
                        <a:effectLst/>
                        <a:latin typeface="+mn-lt"/>
                        <a:ea typeface="+mn-ea"/>
                        <a:cs typeface="+mn-cs"/>
                      </a:endParaRPr>
                    </a:p>
                    <a:p>
                      <a:pPr marL="0" indent="0" algn="just">
                        <a:buFont typeface="Arial" panose="020B0604020202020204" pitchFamily="34" charset="0"/>
                        <a:buNone/>
                      </a:pPr>
                      <a:r>
                        <a:rPr lang="sk-SK" sz="1300" b="0" kern="1200" dirty="0" smtClean="0">
                          <a:solidFill>
                            <a:schemeClr val="lt1"/>
                          </a:solidFill>
                          <a:effectLst/>
                          <a:latin typeface="+mn-lt"/>
                          <a:ea typeface="+mn-ea"/>
                          <a:cs typeface="+mn-cs"/>
                        </a:rPr>
                        <a:t>Za dátum vzniku sa považuje dátum uvedený v registri právnických osôb resp. dátum zaevidovania v evidencii cirkevných právnických osôb. Žiadatelia musia preukázať dátum vzniku najneskôr k </a:t>
                      </a:r>
                      <a:r>
                        <a:rPr lang="sk-SK" sz="1300" b="0" kern="1200" dirty="0" smtClean="0">
                          <a:solidFill>
                            <a:schemeClr val="tx1"/>
                          </a:solidFill>
                          <a:effectLst/>
                          <a:latin typeface="+mn-lt"/>
                          <a:ea typeface="+mn-ea"/>
                          <a:cs typeface="+mn-cs"/>
                        </a:rPr>
                        <a:t>31.12.2016</a:t>
                      </a:r>
                      <a:r>
                        <a:rPr lang="sk-SK" sz="1300" b="0" kern="1200" dirty="0" smtClean="0">
                          <a:solidFill>
                            <a:schemeClr val="lt1"/>
                          </a:solidFill>
                          <a:effectLst/>
                          <a:latin typeface="+mn-lt"/>
                          <a:ea typeface="+mn-ea"/>
                          <a:cs typeface="+mn-cs"/>
                        </a:rPr>
                        <a:t> vrátane.</a:t>
                      </a:r>
                    </a:p>
                  </a:txBody>
                  <a:tcPr/>
                </a:tc>
                <a:tc>
                  <a:txBody>
                    <a:bodyPr/>
                    <a:lstStyle/>
                    <a:p>
                      <a:r>
                        <a:rPr lang="sk-SK" sz="1300" dirty="0" smtClean="0"/>
                        <a:t>Príloha č. 2 ŽoNFP:</a:t>
                      </a:r>
                    </a:p>
                    <a:p>
                      <a:r>
                        <a:rPr lang="sk-SK" sz="1300" dirty="0" smtClean="0"/>
                        <a:t>Doklad o právnej subjektivite alebo doklad preukazujúci vznik právnickej osoby </a:t>
                      </a:r>
                      <a:r>
                        <a:rPr lang="sk-SK" sz="1300" b="0" dirty="0" smtClean="0"/>
                        <a:t>(ak relevantné)</a:t>
                      </a:r>
                    </a:p>
                    <a:p>
                      <a:r>
                        <a:rPr lang="sk-SK" sz="1300" dirty="0" smtClean="0"/>
                        <a:t>Menovací dekrét štatutára </a:t>
                      </a:r>
                      <a:r>
                        <a:rPr lang="sk-SK" sz="1300" b="0" dirty="0" smtClean="0"/>
                        <a:t>(ak relevantné)</a:t>
                      </a:r>
                    </a:p>
                  </a:txBody>
                  <a:tcPr/>
                </a:tc>
              </a:tr>
              <a:tr h="1460797">
                <a:tc>
                  <a:txBody>
                    <a:bodyPr/>
                    <a:lstStyle/>
                    <a:p>
                      <a:r>
                        <a:rPr lang="sk-SK" sz="1400" b="1" kern="1200" dirty="0" smtClean="0">
                          <a:solidFill>
                            <a:schemeClr val="dk1"/>
                          </a:solidFill>
                          <a:effectLst/>
                          <a:latin typeface="+mn-lt"/>
                          <a:ea typeface="+mn-ea"/>
                          <a:cs typeface="+mn-cs"/>
                        </a:rPr>
                        <a:t>2. Podmienka nebyť dlžníkom na daniach</a:t>
                      </a:r>
                      <a:endParaRPr lang="sk-SK" sz="1400" dirty="0"/>
                    </a:p>
                  </a:txBody>
                  <a:tcPr/>
                </a:tc>
                <a:tc>
                  <a:txBody>
                    <a:bodyPr/>
                    <a:lstStyle/>
                    <a:p>
                      <a:pPr algn="just"/>
                      <a:r>
                        <a:rPr lang="sk-SK" sz="1300" kern="1200" dirty="0" smtClean="0">
                          <a:solidFill>
                            <a:schemeClr val="dk1"/>
                          </a:solidFill>
                          <a:effectLst/>
                          <a:latin typeface="+mn-lt"/>
                          <a:ea typeface="+mn-ea"/>
                          <a:cs typeface="+mn-cs"/>
                        </a:rPr>
                        <a:t>SO overuje splnenie tejto podmienky poskytnutia príspevku prostredníctvom overenia údajov a informácií  </a:t>
                      </a:r>
                      <a:r>
                        <a:rPr lang="sk-SK" sz="1300" b="1" kern="1200" dirty="0" smtClean="0">
                          <a:solidFill>
                            <a:schemeClr val="dk1"/>
                          </a:solidFill>
                          <a:effectLst/>
                          <a:latin typeface="+mn-lt"/>
                          <a:ea typeface="+mn-ea"/>
                          <a:cs typeface="+mn-cs"/>
                        </a:rPr>
                        <a:t>v ITMS2014+, ktorý je integrovaný s Informačným systémom Centrálnej správy referenčných  údajov</a:t>
                      </a:r>
                      <a:r>
                        <a:rPr lang="sk-SK" sz="1300" b="0" kern="1200" dirty="0" smtClean="0">
                          <a:solidFill>
                            <a:schemeClr val="dk1"/>
                          </a:solidFill>
                          <a:effectLst/>
                          <a:latin typeface="+mn-lt"/>
                          <a:ea typeface="+mn-ea"/>
                          <a:cs typeface="+mn-cs"/>
                        </a:rPr>
                        <a:t>.</a:t>
                      </a:r>
                      <a:endParaRPr lang="sk-SK" sz="1300" dirty="0"/>
                    </a:p>
                  </a:txBody>
                  <a:tcPr/>
                </a:tc>
                <a:tc>
                  <a:txBody>
                    <a:bodyPr/>
                    <a:lstStyle/>
                    <a:p>
                      <a:r>
                        <a:rPr lang="sk-SK" sz="1300" dirty="0" smtClean="0"/>
                        <a:t>Formulár ŽoNFP, </a:t>
                      </a:r>
                      <a:r>
                        <a:rPr lang="sk-SK" sz="1300" b="1" dirty="0" smtClean="0"/>
                        <a:t>časť 15. Čestné vyhlásenie žiadateľa </a:t>
                      </a:r>
                      <a:r>
                        <a:rPr lang="sk-SK" sz="1300" dirty="0" smtClean="0"/>
                        <a:t>alebo </a:t>
                      </a:r>
                    </a:p>
                    <a:p>
                      <a:r>
                        <a:rPr lang="sk-SK" sz="1300" dirty="0" smtClean="0"/>
                        <a:t>Príloha č. 3 ŽoNFP: </a:t>
                      </a:r>
                      <a:r>
                        <a:rPr lang="sk-SK" sz="1300" b="1" dirty="0" smtClean="0"/>
                        <a:t>Potvrdenie</a:t>
                      </a:r>
                      <a:r>
                        <a:rPr lang="sk-SK" sz="1300" dirty="0" smtClean="0"/>
                        <a:t> </a:t>
                      </a:r>
                      <a:r>
                        <a:rPr lang="sk-SK" sz="1300" b="1" dirty="0" smtClean="0"/>
                        <a:t>miestneho</a:t>
                      </a:r>
                      <a:r>
                        <a:rPr lang="sk-SK" sz="1300" dirty="0" smtClean="0"/>
                        <a:t> </a:t>
                      </a:r>
                      <a:r>
                        <a:rPr lang="sk-SK" sz="1300" b="1" dirty="0" smtClean="0"/>
                        <a:t>daňového</a:t>
                      </a:r>
                      <a:r>
                        <a:rPr lang="sk-SK" sz="1300" dirty="0" smtClean="0"/>
                        <a:t> </a:t>
                      </a:r>
                      <a:r>
                        <a:rPr lang="sk-SK" sz="1300" b="1" dirty="0" smtClean="0"/>
                        <a:t>úradu</a:t>
                      </a:r>
                      <a:r>
                        <a:rPr lang="sk-SK" sz="1300" b="0" baseline="0" dirty="0" smtClean="0"/>
                        <a:t> (</a:t>
                      </a:r>
                      <a:r>
                        <a:rPr lang="sk-SK" sz="1300" dirty="0" smtClean="0"/>
                        <a:t>ak relevantné)</a:t>
                      </a:r>
                    </a:p>
                  </a:txBody>
                  <a:tcPr/>
                </a:tc>
              </a:tr>
              <a:tr h="1556733">
                <a:tc>
                  <a:txBody>
                    <a:bodyPr/>
                    <a:lstStyle/>
                    <a:p>
                      <a:r>
                        <a:rPr lang="sk-SK" sz="1400" b="1" kern="1200" dirty="0" smtClean="0">
                          <a:solidFill>
                            <a:schemeClr val="dk1"/>
                          </a:solidFill>
                          <a:effectLst/>
                          <a:latin typeface="+mn-lt"/>
                          <a:ea typeface="+mn-ea"/>
                          <a:cs typeface="+mn-cs"/>
                        </a:rPr>
                        <a:t>3. Podmienka nebyť dlžníkom poistného na zdravotnom poistení</a:t>
                      </a:r>
                      <a:endParaRPr lang="sk-SK" sz="1400" dirty="0"/>
                    </a:p>
                  </a:txBody>
                  <a:tcPr/>
                </a:tc>
                <a:tc>
                  <a:txBody>
                    <a:bodyPr/>
                    <a:lstStyle/>
                    <a:p>
                      <a:r>
                        <a:rPr lang="sk-SK" sz="1300" dirty="0" smtClean="0"/>
                        <a:t>SO overuje splnenie tejto podmienky poskytnutia príspevku do termínu integrácie ITMS2014+ so zoznamami dlžníkov prostredníctvom overenia informácií v príslušných zoznamoch vedených zdravotnými poisťovňami poskytujúcimi verejné zdravotné poistenie.</a:t>
                      </a:r>
                    </a:p>
                    <a:p>
                      <a:endParaRPr lang="sk-SK" sz="1300" dirty="0"/>
                    </a:p>
                  </a:txBody>
                  <a:tcPr/>
                </a:tc>
                <a:tc>
                  <a:txBody>
                    <a:bodyPr/>
                    <a:lstStyle/>
                    <a:p>
                      <a:r>
                        <a:rPr lang="sk-SK" sz="1300" dirty="0" smtClean="0"/>
                        <a:t>Formulár ŽoNFP, časť 15. </a:t>
                      </a:r>
                      <a:r>
                        <a:rPr lang="sk-SK" sz="1300" b="1" dirty="0" smtClean="0"/>
                        <a:t>Čestné vyhlásenie žiadateľa</a:t>
                      </a:r>
                      <a:r>
                        <a:rPr lang="sk-SK" sz="1300" b="1" baseline="0" dirty="0" smtClean="0"/>
                        <a:t> </a:t>
                      </a:r>
                      <a:r>
                        <a:rPr lang="sk-SK" sz="1300" dirty="0" smtClean="0"/>
                        <a:t>alebo </a:t>
                      </a:r>
                    </a:p>
                    <a:p>
                      <a:r>
                        <a:rPr lang="sk-SK" sz="1300" dirty="0" smtClean="0"/>
                        <a:t>Príloha č. 4 ŽoNFP: </a:t>
                      </a:r>
                      <a:r>
                        <a:rPr lang="sk-SK" sz="1300" b="1" dirty="0" smtClean="0"/>
                        <a:t>Potvrdenie každej zdravotnej poisťovne</a:t>
                      </a:r>
                      <a:r>
                        <a:rPr lang="sk-SK" sz="1300" b="0" baseline="0" dirty="0" smtClean="0"/>
                        <a:t> (</a:t>
                      </a:r>
                      <a:r>
                        <a:rPr lang="sk-SK" sz="1300" dirty="0" smtClean="0"/>
                        <a:t>ak relevantné)</a:t>
                      </a:r>
                    </a:p>
                  </a:txBody>
                  <a:tcPr/>
                </a:tc>
              </a:tr>
            </a:tbl>
          </a:graphicData>
        </a:graphic>
      </p:graphicFrame>
    </p:spTree>
    <p:extLst>
      <p:ext uri="{BB962C8B-B14F-4D97-AF65-F5344CB8AC3E}">
        <p14:creationId xmlns:p14="http://schemas.microsoft.com/office/powerpoint/2010/main" val="24176170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418058"/>
          </a:xfrm>
        </p:spPr>
        <p:txBody>
          <a:bodyPr/>
          <a:lstStyle/>
          <a:p>
            <a:pPr algn="l"/>
            <a:r>
              <a:rPr lang="sk-SK" sz="2800" dirty="0" smtClean="0">
                <a:solidFill>
                  <a:schemeClr val="accent6"/>
                </a:solidFill>
              </a:rPr>
              <a:t>Podmienky poskytnutia príspevku</a:t>
            </a:r>
            <a:endParaRPr lang="sk-SK" sz="2800" dirty="0">
              <a:solidFill>
                <a:schemeClr val="accent6"/>
              </a:solidFill>
            </a:endParaRPr>
          </a:p>
        </p:txBody>
      </p:sp>
      <p:graphicFrame>
        <p:nvGraphicFramePr>
          <p:cNvPr id="7" name="Zástupný symbol obsahu 6"/>
          <p:cNvGraphicFramePr>
            <a:graphicFrameLocks noGrp="1"/>
          </p:cNvGraphicFramePr>
          <p:nvPr>
            <p:ph idx="1"/>
            <p:extLst>
              <p:ext uri="{D42A27DB-BD31-4B8C-83A1-F6EECF244321}">
                <p14:modId xmlns:p14="http://schemas.microsoft.com/office/powerpoint/2010/main" val="166781627"/>
              </p:ext>
            </p:extLst>
          </p:nvPr>
        </p:nvGraphicFramePr>
        <p:xfrm>
          <a:off x="323528" y="856425"/>
          <a:ext cx="8496944" cy="5448351"/>
        </p:xfrm>
        <a:graphic>
          <a:graphicData uri="http://schemas.openxmlformats.org/drawingml/2006/table">
            <a:tbl>
              <a:tblPr firstRow="1" bandRow="1">
                <a:tableStyleId>{93296810-A885-4BE3-A3E7-6D5BEEA58F35}</a:tableStyleId>
              </a:tblPr>
              <a:tblGrid>
                <a:gridCol w="1584176"/>
                <a:gridCol w="5043408"/>
                <a:gridCol w="1869360"/>
              </a:tblGrid>
              <a:tr h="1678550">
                <a:tc>
                  <a:txBody>
                    <a:bodyPr/>
                    <a:lstStyle/>
                    <a:p>
                      <a:r>
                        <a:rPr lang="sk-SK" sz="1400" b="1" kern="1200" dirty="0" smtClean="0">
                          <a:solidFill>
                            <a:schemeClr val="lt1"/>
                          </a:solidFill>
                          <a:effectLst/>
                          <a:latin typeface="+mn-lt"/>
                          <a:ea typeface="+mn-ea"/>
                          <a:cs typeface="+mn-cs"/>
                        </a:rPr>
                        <a:t>4. Podmienka nebyť dlžníkom na sociálnom poistení</a:t>
                      </a:r>
                      <a:endParaRPr lang="sk-SK" sz="1400" dirty="0"/>
                    </a:p>
                  </a:txBody>
                  <a:tcPr/>
                </a:tc>
                <a:tc>
                  <a:txBody>
                    <a:bodyPr/>
                    <a:lstStyle/>
                    <a:p>
                      <a:r>
                        <a:rPr lang="sk-SK" sz="1300" b="0" kern="1200" dirty="0" smtClean="0">
                          <a:solidFill>
                            <a:schemeClr val="lt1"/>
                          </a:solidFill>
                          <a:effectLst/>
                          <a:latin typeface="+mn-lt"/>
                          <a:ea typeface="+mn-ea"/>
                          <a:cs typeface="+mn-cs"/>
                        </a:rPr>
                        <a:t>SO overuje splnenie tejto podmienky poskytnutia príspevku do termínu integrácie ITMS2014+ so zoznamom dlžníkov vedenom Sociálnou poisťovňou prostredníctvom overenia informácií priamo v zozname dlžníkov Sociálnej poisťovne, ktorý je verejne dostupný v elektronickej podobe na </a:t>
                      </a:r>
                      <a:r>
                        <a:rPr lang="sk-SK" sz="1300" b="0" u="sng" kern="1200" dirty="0" smtClean="0">
                          <a:solidFill>
                            <a:schemeClr val="lt1"/>
                          </a:solidFill>
                          <a:effectLst/>
                          <a:latin typeface="+mn-lt"/>
                          <a:ea typeface="+mn-ea"/>
                          <a:cs typeface="+mn-cs"/>
                          <a:hlinkClick r:id="rId2"/>
                        </a:rPr>
                        <a:t>http://www.socpoist.sk/zoznam-dlznikov-emw/487s</a:t>
                      </a:r>
                      <a:r>
                        <a:rPr lang="sk-SK" sz="1300" b="0" kern="1200" dirty="0" smtClean="0">
                          <a:solidFill>
                            <a:schemeClr val="lt1"/>
                          </a:solidFill>
                          <a:effectLst/>
                          <a:latin typeface="+mn-lt"/>
                          <a:ea typeface="+mn-ea"/>
                          <a:cs typeface="+mn-cs"/>
                        </a:rPr>
                        <a:t>.</a:t>
                      </a:r>
                    </a:p>
                  </a:txBody>
                  <a:tcPr/>
                </a:tc>
                <a:tc>
                  <a:txBody>
                    <a:bodyPr/>
                    <a:lstStyle/>
                    <a:p>
                      <a:r>
                        <a:rPr lang="sk-SK" sz="1300" b="0" dirty="0" smtClean="0"/>
                        <a:t>Formulár ŽoNFP, </a:t>
                      </a:r>
                      <a:r>
                        <a:rPr lang="sk-SK" sz="1300" dirty="0" smtClean="0"/>
                        <a:t>časť 15. Čestné vyhlásenie žiadateľa </a:t>
                      </a:r>
                    </a:p>
                    <a:p>
                      <a:r>
                        <a:rPr lang="sk-SK" sz="1300" b="0" dirty="0" smtClean="0"/>
                        <a:t>alebo </a:t>
                      </a:r>
                    </a:p>
                    <a:p>
                      <a:r>
                        <a:rPr lang="sk-SK" sz="1300" b="0" dirty="0" smtClean="0"/>
                        <a:t>Príloha č. 5 ŽoNFP: </a:t>
                      </a:r>
                      <a:r>
                        <a:rPr lang="sk-SK" sz="1300" dirty="0" smtClean="0"/>
                        <a:t>Potvrdenie Sociálnej poisťovne </a:t>
                      </a:r>
                      <a:r>
                        <a:rPr lang="sk-SK" sz="1300" b="0" baseline="0" dirty="0" smtClean="0"/>
                        <a:t>(</a:t>
                      </a:r>
                      <a:r>
                        <a:rPr lang="sk-SK" sz="1300" b="0" dirty="0" smtClean="0"/>
                        <a:t>ak relevantné)</a:t>
                      </a:r>
                    </a:p>
                  </a:txBody>
                  <a:tcPr/>
                </a:tc>
              </a:tr>
              <a:tr h="1758121">
                <a:tc>
                  <a:txBody>
                    <a:bodyPr/>
                    <a:lstStyle/>
                    <a:p>
                      <a:r>
                        <a:rPr lang="sk-SK" sz="1400" b="1" kern="1200" dirty="0" smtClean="0">
                          <a:solidFill>
                            <a:schemeClr val="dk1"/>
                          </a:solidFill>
                          <a:effectLst/>
                          <a:latin typeface="+mn-lt"/>
                          <a:ea typeface="+mn-ea"/>
                          <a:cs typeface="+mn-cs"/>
                        </a:rPr>
                        <a:t>5. Podmienka, že žiadateľ je zapísaný v registri partnerov VS podľa osobitného predpisu</a:t>
                      </a:r>
                      <a:r>
                        <a:rPr lang="sk-SK" sz="1400" dirty="0" smtClean="0">
                          <a:effectLst/>
                        </a:rPr>
                        <a:t> </a:t>
                      </a:r>
                      <a:r>
                        <a:rPr lang="sk-SK" sz="1050" dirty="0" smtClean="0">
                          <a:effectLst/>
                        </a:rPr>
                        <a:t>(</a:t>
                      </a:r>
                      <a:r>
                        <a:rPr lang="sk-SK" sz="1050" kern="1200" dirty="0" smtClean="0">
                          <a:solidFill>
                            <a:schemeClr val="dk1"/>
                          </a:solidFill>
                          <a:effectLst/>
                          <a:latin typeface="+mn-lt"/>
                          <a:ea typeface="+mn-ea"/>
                          <a:cs typeface="+mn-cs"/>
                        </a:rPr>
                        <a:t>Zákon č. 315/2016 o registri partnerov VS)</a:t>
                      </a:r>
                      <a:endParaRPr lang="sk-SK" sz="1050" kern="1200" dirty="0">
                        <a:solidFill>
                          <a:schemeClr val="dk1"/>
                        </a:solidFill>
                        <a:effectLst/>
                        <a:latin typeface="+mn-lt"/>
                        <a:ea typeface="+mn-ea"/>
                        <a:cs typeface="+mn-cs"/>
                      </a:endParaRPr>
                    </a:p>
                  </a:txBody>
                  <a:tcPr/>
                </a:tc>
                <a:tc>
                  <a:txBody>
                    <a:bodyPr/>
                    <a:lstStyle/>
                    <a:p>
                      <a:pPr algn="just"/>
                      <a:r>
                        <a:rPr lang="sk-SK" sz="1300" kern="1200" dirty="0" smtClean="0">
                          <a:solidFill>
                            <a:schemeClr val="dk1"/>
                          </a:solidFill>
                          <a:effectLst/>
                          <a:latin typeface="+mn-lt"/>
                          <a:ea typeface="+mn-ea"/>
                          <a:cs typeface="+mn-cs"/>
                        </a:rPr>
                        <a:t>SO overí splnenie tejto podmienky poskytnutia príspevku v čase uzatvárania Zmluvy o poskytnutí NFP v registri partnerov verejného sektora, ktorý je verejne dostupný  na webovom sídle Ministerstva spravodlivosti SR:  </a:t>
                      </a:r>
                      <a:r>
                        <a:rPr lang="sk-SK" sz="1300" u="sng" kern="1200" dirty="0" smtClean="0">
                          <a:solidFill>
                            <a:schemeClr val="dk1"/>
                          </a:solidFill>
                          <a:effectLst/>
                          <a:latin typeface="+mn-lt"/>
                          <a:ea typeface="+mn-ea"/>
                          <a:cs typeface="+mn-cs"/>
                          <a:hlinkClick r:id="rId3"/>
                        </a:rPr>
                        <a:t>https://rpvs.gov.sk/rpvs/</a:t>
                      </a:r>
                      <a:r>
                        <a:rPr lang="sk-SK" sz="1300" u="sng" kern="1200" dirty="0" smtClean="0">
                          <a:solidFill>
                            <a:schemeClr val="dk1"/>
                          </a:solidFill>
                          <a:effectLst/>
                          <a:latin typeface="+mn-lt"/>
                          <a:ea typeface="+mn-ea"/>
                          <a:cs typeface="+mn-cs"/>
                        </a:rPr>
                        <a:t>, ak sa na žiadateľa bude vzťahovať povinnosť zápisu do registra partnerov VS.</a:t>
                      </a:r>
                      <a:endParaRPr lang="sk-SK" sz="1300" dirty="0"/>
                    </a:p>
                  </a:txBody>
                  <a:tcPr/>
                </a:tc>
                <a:tc>
                  <a:txBody>
                    <a:bodyPr/>
                    <a:lstStyle/>
                    <a:p>
                      <a:r>
                        <a:rPr lang="sk-SK" sz="1300" dirty="0" smtClean="0"/>
                        <a:t>Žiadateľ túto podmienku poskytnutia príspevku nepreukazuje samostatnou prílohou.</a:t>
                      </a:r>
                    </a:p>
                  </a:txBody>
                  <a:tcPr/>
                </a:tc>
              </a:tr>
              <a:tr h="1959385">
                <a:tc>
                  <a:txBody>
                    <a:bodyPr/>
                    <a:lstStyle/>
                    <a:p>
                      <a:r>
                        <a:rPr lang="sk-SK" sz="1400" b="1" kern="1200" dirty="0" smtClean="0">
                          <a:solidFill>
                            <a:schemeClr val="dk1"/>
                          </a:solidFill>
                          <a:effectLst/>
                          <a:latin typeface="+mn-lt"/>
                          <a:ea typeface="+mn-ea"/>
                          <a:cs typeface="+mn-cs"/>
                        </a:rPr>
                        <a:t>6. Podmienka, že voči žiadateľovi nie je vedené konkurzné konanie, </a:t>
                      </a:r>
                      <a:r>
                        <a:rPr lang="sk-SK" sz="1400" b="1" kern="1200" dirty="0" err="1" smtClean="0">
                          <a:solidFill>
                            <a:schemeClr val="dk1"/>
                          </a:solidFill>
                          <a:effectLst/>
                          <a:latin typeface="+mn-lt"/>
                          <a:ea typeface="+mn-ea"/>
                          <a:cs typeface="+mn-cs"/>
                        </a:rPr>
                        <a:t>reštruktural</a:t>
                      </a:r>
                      <a:r>
                        <a:rPr lang="sk-SK" sz="1400" b="1" kern="1200" dirty="0" smtClean="0">
                          <a:solidFill>
                            <a:schemeClr val="dk1"/>
                          </a:solidFill>
                          <a:effectLst/>
                          <a:latin typeface="+mn-lt"/>
                          <a:ea typeface="+mn-ea"/>
                          <a:cs typeface="+mn-cs"/>
                        </a:rPr>
                        <a:t>. konanie, nie je v konkurze alebo v reštrukturalizácii</a:t>
                      </a:r>
                      <a:endParaRPr lang="sk-SK" sz="1400" dirty="0"/>
                    </a:p>
                  </a:txBody>
                  <a:tcPr/>
                </a:tc>
                <a:tc>
                  <a:txBody>
                    <a:bodyPr/>
                    <a:lstStyle/>
                    <a:p>
                      <a:r>
                        <a:rPr lang="sk-SK" sz="1300" kern="1200" dirty="0" smtClean="0">
                          <a:solidFill>
                            <a:schemeClr val="dk1"/>
                          </a:solidFill>
                          <a:effectLst/>
                          <a:latin typeface="+mn-lt"/>
                          <a:ea typeface="+mn-ea"/>
                          <a:cs typeface="+mn-cs"/>
                        </a:rPr>
                        <a:t>SO overuje splnenie tejto podmienky poskytnutia príspevku prostredníctvom overenia údajov a informácií  v ITMS2014+, ktorý je integrovaný s informačným systémom Register úpadcov, ktorý je verejne dostupný v elektronickej podobe na </a:t>
                      </a:r>
                      <a:r>
                        <a:rPr lang="sk-SK" sz="1300" kern="1200" dirty="0" smtClean="0">
                          <a:solidFill>
                            <a:schemeClr val="dk1"/>
                          </a:solidFill>
                          <a:effectLst/>
                          <a:latin typeface="+mn-lt"/>
                          <a:ea typeface="+mn-ea"/>
                          <a:cs typeface="+mn-cs"/>
                          <a:hlinkClick r:id="rId4"/>
                        </a:rPr>
                        <a:t>https://ru.justice.sk/ru-verejnost-web/</a:t>
                      </a:r>
                      <a:r>
                        <a:rPr lang="sk-SK" sz="1300" kern="1200" dirty="0" smtClean="0">
                          <a:solidFill>
                            <a:schemeClr val="dk1"/>
                          </a:solidFill>
                          <a:effectLst/>
                          <a:latin typeface="+mn-lt"/>
                          <a:ea typeface="+mn-ea"/>
                          <a:cs typeface="+mn-cs"/>
                        </a:rPr>
                        <a:t>. </a:t>
                      </a:r>
                      <a:endParaRPr lang="sk-SK" sz="1300" dirty="0"/>
                    </a:p>
                  </a:txBody>
                  <a:tcPr/>
                </a:tc>
                <a:tc>
                  <a:txBody>
                    <a:bodyPr/>
                    <a:lstStyle/>
                    <a:p>
                      <a:r>
                        <a:rPr lang="sk-SK" sz="1300" dirty="0" smtClean="0"/>
                        <a:t>Formulár ŽoNFP, časť 15. </a:t>
                      </a:r>
                      <a:r>
                        <a:rPr lang="sk-SK" sz="1300" b="1" dirty="0" smtClean="0"/>
                        <a:t>Čestné vyhlásenie žiadateľa </a:t>
                      </a:r>
                      <a:r>
                        <a:rPr lang="sk-SK" sz="1300" dirty="0" smtClean="0"/>
                        <a:t>(ak relevantné)</a:t>
                      </a:r>
                    </a:p>
                    <a:p>
                      <a:r>
                        <a:rPr lang="sk-SK" sz="1300" dirty="0" smtClean="0"/>
                        <a:t>alebo </a:t>
                      </a:r>
                    </a:p>
                    <a:p>
                      <a:r>
                        <a:rPr lang="sk-SK" sz="1300" dirty="0" smtClean="0"/>
                        <a:t>Príloha č. 6 ŽoNFP: </a:t>
                      </a:r>
                      <a:r>
                        <a:rPr lang="sk-SK" sz="1300" b="1" dirty="0" smtClean="0"/>
                        <a:t>Potvrdenie miestne príslušného konkurzného súdu</a:t>
                      </a:r>
                      <a:r>
                        <a:rPr lang="sk-SK" sz="1300" b="0" baseline="0" dirty="0" smtClean="0"/>
                        <a:t> (</a:t>
                      </a:r>
                      <a:r>
                        <a:rPr lang="sk-SK" sz="1300" dirty="0" smtClean="0"/>
                        <a:t>ak relevantné)</a:t>
                      </a:r>
                    </a:p>
                  </a:txBody>
                  <a:tcPr/>
                </a:tc>
              </a:tr>
            </a:tbl>
          </a:graphicData>
        </a:graphic>
      </p:graphicFrame>
    </p:spTree>
    <p:extLst>
      <p:ext uri="{BB962C8B-B14F-4D97-AF65-F5344CB8AC3E}">
        <p14:creationId xmlns:p14="http://schemas.microsoft.com/office/powerpoint/2010/main" val="23864551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418058"/>
          </a:xfrm>
        </p:spPr>
        <p:txBody>
          <a:bodyPr/>
          <a:lstStyle/>
          <a:p>
            <a:pPr algn="l"/>
            <a:r>
              <a:rPr lang="sk-SK" sz="2800" dirty="0" smtClean="0">
                <a:solidFill>
                  <a:schemeClr val="accent6"/>
                </a:solidFill>
              </a:rPr>
              <a:t>Podmienky poskytnutia príspevku</a:t>
            </a:r>
            <a:endParaRPr lang="sk-SK" sz="2800" dirty="0">
              <a:solidFill>
                <a:schemeClr val="accent6"/>
              </a:solidFill>
            </a:endParaRPr>
          </a:p>
        </p:txBody>
      </p:sp>
      <p:graphicFrame>
        <p:nvGraphicFramePr>
          <p:cNvPr id="7" name="Zástupný symbol obsahu 6"/>
          <p:cNvGraphicFramePr>
            <a:graphicFrameLocks noGrp="1"/>
          </p:cNvGraphicFramePr>
          <p:nvPr>
            <p:ph idx="1"/>
            <p:extLst>
              <p:ext uri="{D42A27DB-BD31-4B8C-83A1-F6EECF244321}">
                <p14:modId xmlns:p14="http://schemas.microsoft.com/office/powerpoint/2010/main" val="1398849063"/>
              </p:ext>
            </p:extLst>
          </p:nvPr>
        </p:nvGraphicFramePr>
        <p:xfrm>
          <a:off x="323528" y="856425"/>
          <a:ext cx="8496944" cy="5872055"/>
        </p:xfrm>
        <a:graphic>
          <a:graphicData uri="http://schemas.openxmlformats.org/drawingml/2006/table">
            <a:tbl>
              <a:tblPr firstRow="1" bandRow="1">
                <a:tableStyleId>{93296810-A885-4BE3-A3E7-6D5BEEA58F35}</a:tableStyleId>
              </a:tblPr>
              <a:tblGrid>
                <a:gridCol w="1584176"/>
                <a:gridCol w="5043408"/>
                <a:gridCol w="1869360"/>
              </a:tblGrid>
              <a:tr h="1132415">
                <a:tc>
                  <a:txBody>
                    <a:bodyPr/>
                    <a:lstStyle/>
                    <a:p>
                      <a:r>
                        <a:rPr lang="sk-SK" sz="1300" b="1" kern="1200" dirty="0" smtClean="0">
                          <a:solidFill>
                            <a:schemeClr val="lt1"/>
                          </a:solidFill>
                          <a:effectLst/>
                          <a:latin typeface="+mn-lt"/>
                          <a:ea typeface="+mn-ea"/>
                          <a:cs typeface="+mn-cs"/>
                        </a:rPr>
                        <a:t>7. Podmienka zákazu vedenia výkonu rozhodnutia voči žiadateľovi</a:t>
                      </a:r>
                      <a:endParaRPr lang="sk-SK" sz="1300" dirty="0"/>
                    </a:p>
                  </a:txBody>
                  <a:tcPr/>
                </a:tc>
                <a:tc>
                  <a:txBody>
                    <a:bodyPr/>
                    <a:lstStyle/>
                    <a:p>
                      <a:r>
                        <a:rPr lang="sk-SK" sz="1300" b="0" kern="1200" dirty="0" smtClean="0">
                          <a:solidFill>
                            <a:schemeClr val="lt1"/>
                          </a:solidFill>
                          <a:effectLst/>
                          <a:latin typeface="+mn-lt"/>
                          <a:ea typeface="+mn-ea"/>
                          <a:cs typeface="+mn-cs"/>
                        </a:rPr>
                        <a:t>V rámci tejto podmienky SO zabezpečí overenie skutočnosti, že projekt nezahŕňa činnosti, ktoré boli súčasťou operácie, v prípade ktorej sa začalo alebo malo začať vymáhacie konanie v súlade s článkom 71 všeobecného nariadenia  po premiestnení výrobnej činnosti mimo oblasti programu.</a:t>
                      </a:r>
                    </a:p>
                  </a:txBody>
                  <a:tcPr/>
                </a:tc>
                <a:tc>
                  <a:txBody>
                    <a:bodyPr/>
                    <a:lstStyle/>
                    <a:p>
                      <a:r>
                        <a:rPr lang="sk-SK" sz="1300" b="0" dirty="0" smtClean="0"/>
                        <a:t>Formulár ŽoNFP, </a:t>
                      </a:r>
                      <a:r>
                        <a:rPr lang="sk-SK" sz="1300" dirty="0" smtClean="0"/>
                        <a:t>časť 15. Čestné vyhlásenie žiadateľa </a:t>
                      </a:r>
                    </a:p>
                  </a:txBody>
                  <a:tcPr/>
                </a:tc>
              </a:tr>
              <a:tr h="1758121">
                <a:tc>
                  <a:txBody>
                    <a:bodyPr/>
                    <a:lstStyle/>
                    <a:p>
                      <a:r>
                        <a:rPr lang="sk-SK" sz="1300" b="1" kern="1200" dirty="0" smtClean="0">
                          <a:solidFill>
                            <a:schemeClr val="dk1"/>
                          </a:solidFill>
                          <a:effectLst/>
                          <a:latin typeface="+mn-lt"/>
                          <a:ea typeface="+mn-ea"/>
                          <a:cs typeface="+mn-cs"/>
                        </a:rPr>
                        <a:t>8. Podmienka finančnej spôsobilosti spolufinancovania projektu</a:t>
                      </a:r>
                      <a:endParaRPr lang="sk-SK" sz="1300" kern="1200" dirty="0">
                        <a:solidFill>
                          <a:schemeClr val="dk1"/>
                        </a:solidFill>
                        <a:effectLst/>
                        <a:latin typeface="+mn-lt"/>
                        <a:ea typeface="+mn-ea"/>
                        <a:cs typeface="+mn-cs"/>
                      </a:endParaRPr>
                    </a:p>
                  </a:txBody>
                  <a:tcPr/>
                </a:tc>
                <a:tc>
                  <a:txBody>
                    <a:bodyPr/>
                    <a:lstStyle/>
                    <a:p>
                      <a:pPr algn="just"/>
                      <a:r>
                        <a:rPr lang="sk-SK" sz="1300" kern="1200" dirty="0" smtClean="0">
                          <a:solidFill>
                            <a:schemeClr val="dk1"/>
                          </a:solidFill>
                          <a:effectLst/>
                          <a:latin typeface="+mn-lt"/>
                          <a:ea typeface="+mn-ea"/>
                          <a:cs typeface="+mn-cs"/>
                        </a:rPr>
                        <a:t>Žiadatelia predkladajú niektorý z nasledujúcich dokumentov:</a:t>
                      </a:r>
                    </a:p>
                    <a:p>
                      <a:pPr marL="285750" indent="-285750" algn="just">
                        <a:buFont typeface="Arial" panose="020B0604020202020204" pitchFamily="34" charset="0"/>
                        <a:buChar char="•"/>
                      </a:pPr>
                      <a:r>
                        <a:rPr lang="sk-SK" sz="1300" b="1" dirty="0" smtClean="0"/>
                        <a:t>úverový prísľub banky </a:t>
                      </a:r>
                      <a:r>
                        <a:rPr lang="sk-SK" sz="1300" dirty="0" smtClean="0"/>
                        <a:t>nie starší ako 3 mesiace ku dňu predloženia ŽoNFP</a:t>
                      </a:r>
                    </a:p>
                    <a:p>
                      <a:pPr marL="285750" indent="-285750" algn="just">
                        <a:buFont typeface="Arial" panose="020B0604020202020204" pitchFamily="34" charset="0"/>
                        <a:buChar char="•"/>
                      </a:pPr>
                      <a:r>
                        <a:rPr lang="sk-SK" sz="1300" dirty="0" smtClean="0"/>
                        <a:t>originál, príp. úradne osvedčenú kópiu </a:t>
                      </a:r>
                      <a:r>
                        <a:rPr lang="sk-SK" sz="1300" b="1" dirty="0" smtClean="0"/>
                        <a:t>úverovej zmluvy s bankou</a:t>
                      </a:r>
                    </a:p>
                    <a:p>
                      <a:pPr marL="285750" indent="-285750" algn="just">
                        <a:buFont typeface="Arial" panose="020B0604020202020204" pitchFamily="34" charset="0"/>
                        <a:buChar char="•"/>
                      </a:pPr>
                      <a:r>
                        <a:rPr lang="sk-SK" sz="1300" b="1" dirty="0" smtClean="0"/>
                        <a:t>výpis z bankového účtu žiadateľa </a:t>
                      </a:r>
                      <a:r>
                        <a:rPr lang="sk-SK" sz="1300" dirty="0" smtClean="0"/>
                        <a:t>o disponibilnom zostatku na účte, nie starší ako 3 mesiace ku dňu predloženia ŽoNFP</a:t>
                      </a:r>
                    </a:p>
                    <a:p>
                      <a:pPr marL="285750" indent="-285750" algn="just">
                        <a:buFont typeface="Arial" panose="020B0604020202020204" pitchFamily="34" charset="0"/>
                        <a:buChar char="•"/>
                      </a:pPr>
                      <a:r>
                        <a:rPr lang="sk-SK" sz="1300" b="1" dirty="0" smtClean="0"/>
                        <a:t>potvrdenie komerčnej banky </a:t>
                      </a:r>
                      <a:r>
                        <a:rPr lang="sk-SK" sz="1300" dirty="0" smtClean="0"/>
                        <a:t>o tom, že žiadateľ disponuje požadovanou výškou finančných prostriedkov, nie staršie ako 3 mesiace ku dňu predloženia ŽoNFP</a:t>
                      </a:r>
                      <a:endParaRPr lang="sk-SK" sz="1300" dirty="0"/>
                    </a:p>
                  </a:txBody>
                  <a:tcPr/>
                </a:tc>
                <a:tc>
                  <a:txBody>
                    <a:bodyPr/>
                    <a:lstStyle/>
                    <a:p>
                      <a:r>
                        <a:rPr lang="sk-SK" sz="1300" dirty="0" smtClean="0"/>
                        <a:t>Formulár ŽoNFP, časť 15. </a:t>
                      </a:r>
                      <a:r>
                        <a:rPr lang="sk-SK" sz="1300" b="1" dirty="0" smtClean="0"/>
                        <a:t>Čestné vyhlásenie žiadateľa </a:t>
                      </a:r>
                    </a:p>
                    <a:p>
                      <a:r>
                        <a:rPr lang="sk-SK" sz="1300" dirty="0" smtClean="0"/>
                        <a:t>Príloha č. 7 ŽoNFP: </a:t>
                      </a:r>
                      <a:r>
                        <a:rPr lang="sk-SK" sz="1300" b="1" dirty="0" smtClean="0"/>
                        <a:t>Doklady preukazujúce finančnú spôsobilosť v závislosti od typu žiadateľa</a:t>
                      </a:r>
                    </a:p>
                  </a:txBody>
                  <a:tcPr/>
                </a:tc>
              </a:tr>
              <a:tr h="1959385">
                <a:tc>
                  <a:txBody>
                    <a:bodyPr/>
                    <a:lstStyle/>
                    <a:p>
                      <a:r>
                        <a:rPr lang="sk-SK" sz="1300" b="1" kern="1200" dirty="0" smtClean="0">
                          <a:solidFill>
                            <a:schemeClr val="dk1"/>
                          </a:solidFill>
                          <a:effectLst/>
                          <a:latin typeface="+mn-lt"/>
                          <a:ea typeface="+mn-ea"/>
                          <a:cs typeface="+mn-cs"/>
                        </a:rPr>
                        <a:t>9. Podmienka, že žiadateľ ani jeho štatutárny orgán, ani žiadny člen štatutárneho orgánu, ani prokurista/i, ani osoba splnomocnená zastupovať ho v konaní  o ŽoNFP  neboli právoplatne odsúdení za trestný čin korupcie ........</a:t>
                      </a:r>
                      <a:endParaRPr lang="sk-SK" sz="1300" dirty="0"/>
                    </a:p>
                  </a:txBody>
                  <a:tcPr/>
                </a:tc>
                <a:tc>
                  <a:txBody>
                    <a:bodyPr/>
                    <a:lstStyle/>
                    <a:p>
                      <a:r>
                        <a:rPr lang="sk-SK" sz="1300" kern="1200" dirty="0" smtClean="0">
                          <a:solidFill>
                            <a:schemeClr val="dk1"/>
                          </a:solidFill>
                          <a:effectLst/>
                          <a:latin typeface="+mn-lt"/>
                          <a:ea typeface="+mn-ea"/>
                          <a:cs typeface="+mn-cs"/>
                        </a:rPr>
                        <a:t>Žiadateľ ani jeho štatutárny orgán, ani žiadny člen štatutárneho orgánu, ani prokurista/i, ani osoba splnomocnená zastupovať žiadateľa v konaní o ŽoNFP neboli právoplatne odsúdený za niektorý z nasledujúcich trestných činov: </a:t>
                      </a:r>
                    </a:p>
                    <a:p>
                      <a:r>
                        <a:rPr lang="sk-SK" sz="1300" kern="1200" dirty="0" smtClean="0">
                          <a:solidFill>
                            <a:schemeClr val="dk1"/>
                          </a:solidFill>
                          <a:effectLst/>
                          <a:latin typeface="+mn-lt"/>
                          <a:ea typeface="+mn-ea"/>
                          <a:cs typeface="+mn-cs"/>
                        </a:rPr>
                        <a:t>a) trestný čin poškodzovania finančných záujmov EÚ (§261-§263 Trestného zákona)</a:t>
                      </a:r>
                    </a:p>
                    <a:p>
                      <a:r>
                        <a:rPr lang="sk-SK" sz="1300" kern="1200" dirty="0" smtClean="0">
                          <a:solidFill>
                            <a:schemeClr val="dk1"/>
                          </a:solidFill>
                          <a:effectLst/>
                          <a:latin typeface="+mn-lt"/>
                          <a:ea typeface="+mn-ea"/>
                          <a:cs typeface="+mn-cs"/>
                        </a:rPr>
                        <a:t>b) niektorý z trestných činov korupcie (§328 - § 336 Trestného zákona) </a:t>
                      </a:r>
                    </a:p>
                    <a:p>
                      <a:r>
                        <a:rPr lang="sk-SK" sz="1300" kern="1200" dirty="0" smtClean="0">
                          <a:solidFill>
                            <a:schemeClr val="dk1"/>
                          </a:solidFill>
                          <a:effectLst/>
                          <a:latin typeface="+mn-lt"/>
                          <a:ea typeface="+mn-ea"/>
                          <a:cs typeface="+mn-cs"/>
                        </a:rPr>
                        <a:t>c) trestný čin legalizácie príjmu z trestnej činnosti (§ 233 - § 234 Trestného zákona) </a:t>
                      </a:r>
                    </a:p>
                    <a:p>
                      <a:r>
                        <a:rPr lang="sk-SK" sz="1300" kern="1200" dirty="0" smtClean="0">
                          <a:solidFill>
                            <a:schemeClr val="dk1"/>
                          </a:solidFill>
                          <a:effectLst/>
                          <a:latin typeface="+mn-lt"/>
                          <a:ea typeface="+mn-ea"/>
                          <a:cs typeface="+mn-cs"/>
                        </a:rPr>
                        <a:t>d) trestný čin založenia, zosnovania a podporovania zločineckej skupiny (§296 Trestného zákona) </a:t>
                      </a:r>
                    </a:p>
                    <a:p>
                      <a:r>
                        <a:rPr lang="sk-SK" sz="1300" kern="1200" dirty="0" smtClean="0">
                          <a:solidFill>
                            <a:schemeClr val="dk1"/>
                          </a:solidFill>
                          <a:effectLst/>
                          <a:latin typeface="+mn-lt"/>
                          <a:ea typeface="+mn-ea"/>
                          <a:cs typeface="+mn-cs"/>
                        </a:rPr>
                        <a:t>e) machinácie pri verejnom obstarávaní a verejnej dražbe (§ 266 až § 268 Trestného zákona).</a:t>
                      </a:r>
                    </a:p>
                  </a:txBody>
                  <a:tcPr/>
                </a:tc>
                <a:tc>
                  <a:txBody>
                    <a:bodyPr/>
                    <a:lstStyle/>
                    <a:p>
                      <a:r>
                        <a:rPr lang="sk-SK" sz="1300" dirty="0" smtClean="0"/>
                        <a:t>Príloha č. 8 ŽoNFP: </a:t>
                      </a:r>
                      <a:r>
                        <a:rPr lang="sk-SK" sz="1300" b="1" dirty="0" smtClean="0"/>
                        <a:t>Výpis z registra trestov</a:t>
                      </a:r>
                    </a:p>
                  </a:txBody>
                  <a:tcPr/>
                </a:tc>
              </a:tr>
            </a:tbl>
          </a:graphicData>
        </a:graphic>
      </p:graphicFrame>
    </p:spTree>
    <p:extLst>
      <p:ext uri="{BB962C8B-B14F-4D97-AF65-F5344CB8AC3E}">
        <p14:creationId xmlns:p14="http://schemas.microsoft.com/office/powerpoint/2010/main" val="2296562872"/>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2811</TotalTime>
  <Words>2361</Words>
  <Application>Microsoft Office PowerPoint</Application>
  <PresentationFormat>Prezentácia na obrazovke (4:3)</PresentationFormat>
  <Paragraphs>265</Paragraphs>
  <Slides>27</Slides>
  <Notes>0</Notes>
  <HiddenSlides>0</HiddenSlides>
  <MMClips>0</MMClips>
  <ScaleCrop>false</ScaleCrop>
  <HeadingPairs>
    <vt:vector size="4" baseType="variant">
      <vt:variant>
        <vt:lpstr>Motív</vt:lpstr>
      </vt:variant>
      <vt:variant>
        <vt:i4>2</vt:i4>
      </vt:variant>
      <vt:variant>
        <vt:lpstr>Nadpisy snímok</vt:lpstr>
      </vt:variant>
      <vt:variant>
        <vt:i4>27</vt:i4>
      </vt:variant>
    </vt:vector>
  </HeadingPairs>
  <TitlesOfParts>
    <vt:vector size="29" baseType="lpstr">
      <vt:lpstr>Motív Office</vt:lpstr>
      <vt:lpstr>1_Motív Office</vt:lpstr>
      <vt:lpstr>OPERAČNÝ PROGRAM  ĽUDSKÉ ZDROJE</vt:lpstr>
      <vt:lpstr>  </vt:lpstr>
      <vt:lpstr>Okrúhly stôl 23.11.2016 </vt:lpstr>
      <vt:lpstr>Prezentácia programu PowerPoint</vt:lpstr>
      <vt:lpstr>Prezentácia programu PowerPoint</vt:lpstr>
      <vt:lpstr>Oprávnení žiadatelia</vt:lpstr>
      <vt:lpstr>Podmienky poskytnutia príspevku</vt:lpstr>
      <vt:lpstr>Podmienky poskytnutia príspevku</vt:lpstr>
      <vt:lpstr>Podmienky poskytnutia príspevku</vt:lpstr>
      <vt:lpstr>Podmienky poskytnutia príspevku</vt:lpstr>
      <vt:lpstr>Podmienky poskytnutia príspevku</vt:lpstr>
      <vt:lpstr>Podmienky poskytnutia príspevku</vt:lpstr>
      <vt:lpstr>Podmienky poskytnutia príspevku</vt:lpstr>
      <vt:lpstr>Podmienky poskytnutia príspevku</vt:lpstr>
      <vt:lpstr>Prezentácia programu PowerPoint</vt:lpstr>
      <vt:lpstr>Prezentácia programu PowerPoint</vt:lpstr>
      <vt:lpstr>Prezentácia programu PowerPoint</vt:lpstr>
      <vt:lpstr>Prezentácia programu PowerPoint</vt:lpstr>
      <vt:lpstr>  </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Snímka 1</dc:title>
  <dc:creator>paul sly</dc:creator>
  <cp:lastModifiedBy>Dávid Bodnár</cp:lastModifiedBy>
  <cp:revision>212</cp:revision>
  <dcterms:created xsi:type="dcterms:W3CDTF">2015-06-03T20:40:01Z</dcterms:created>
  <dcterms:modified xsi:type="dcterms:W3CDTF">2018-02-01T13:53:17Z</dcterms:modified>
</cp:coreProperties>
</file>